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7" r:id="rId2"/>
  </p:sldMasterIdLst>
  <p:notesMasterIdLst>
    <p:notesMasterId r:id="rId19"/>
  </p:notesMasterIdLst>
  <p:sldIdLst>
    <p:sldId id="256" r:id="rId3"/>
    <p:sldId id="1473759678" r:id="rId4"/>
    <p:sldId id="1473759658" r:id="rId5"/>
    <p:sldId id="1473759669" r:id="rId6"/>
    <p:sldId id="1473759670" r:id="rId7"/>
    <p:sldId id="1473759671" r:id="rId8"/>
    <p:sldId id="1473759672" r:id="rId9"/>
    <p:sldId id="1473759673" r:id="rId10"/>
    <p:sldId id="1473759674" r:id="rId11"/>
    <p:sldId id="1473759665" r:id="rId12"/>
    <p:sldId id="2661" r:id="rId13"/>
    <p:sldId id="1473759675" r:id="rId14"/>
    <p:sldId id="2666" r:id="rId15"/>
    <p:sldId id="1473759676" r:id="rId16"/>
    <p:sldId id="1473759677" r:id="rId17"/>
    <p:sldId id="257" r:id="rId18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2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6A0A7-9A2F-4C85-878B-BA9EC6B95C85}" type="datetimeFigureOut">
              <a:t>9/29/2026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99831-0AC3-4CFD-9FB2-4F68586D0C4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951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6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CDE9F-C3AE-FDA0-EE70-AF14119EE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A3964B-AEC7-8D11-C443-5FD062AEAD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831785-0ABA-22E3-780D-F8E961925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01DD-C920-FD7F-6379-632FF12FC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16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29FFA-34AE-DD93-047E-AA069FAE4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6D103-CA60-4B4B-EFE4-1A5721FD3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D5749D-0B8C-F7EA-F692-6C0F0C73C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1C8C1-24E6-517E-8045-448D56BC94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32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7792F-11F6-1A8B-A293-C5AFDFF4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179CA2-2C63-B993-CD2D-8518BA7B8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BEE27-AC79-2E11-205B-D344F61741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D005B-493F-6CC4-B16D-A3B930E75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01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B8F93-0D56-0DD1-9A2C-59B11C2A0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D5F3E1-0F2D-17E9-8FBD-5EEC08EAEB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7FCBA-5DED-E933-CE52-81A1046A9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75D7D-6B50-C496-3E2B-6F8774A5D8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23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5FF3E-AD85-2AEA-0EE7-E3BD38B2C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282EF-92EF-C2DF-B63E-F8A04330E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F3E13-D4D6-FAB4-01A6-27A48FE5B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83451-0992-66B0-E542-8509990525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02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FAD6E-94E8-C129-1608-2C980930D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0F8FE4-2D46-E088-7D95-36D132B5A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4599F8-3A98-0FE3-9646-F8E4D43E0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70FD5-5B47-88A0-F1E1-D5A065121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52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89F02-531A-7143-3CC0-9EBE7E47C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656F84-AB86-3CD7-2185-D6E17FF43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0E5023-29F2-3C76-8EF1-6C99ACEFF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C86A9-B377-79F4-C33C-29CFBCD78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82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E6710-A1BA-93E6-3BFF-7B15E6EA8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EA261-7DA6-2E10-5AD2-5D3382D76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CD524F-B28D-7A83-1CE9-7119DB65E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You may be a carer if you</a:t>
            </a: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: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Help with personal care (washing, dressing, eating)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Provide emotional support or supervision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Manage medications or medical appointments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Assist with household tasks, shopping, or bills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GB">
                <a:solidFill>
                  <a:srgbClr val="060645"/>
                </a:solidFill>
                <a:latin typeface="Poppins"/>
                <a:cs typeface="Poppins"/>
              </a:rPr>
              <a:t>Support someone with their mobility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b="1">
                <a:solidFill>
                  <a:srgbClr val="060645"/>
                </a:solidFill>
                <a:latin typeface="Poppins"/>
                <a:cs typeface="Poppins"/>
              </a:rPr>
              <a:t>Key points: </a:t>
            </a:r>
            <a:endParaRPr lang="en-US">
              <a:solidFill>
                <a:srgbClr val="060645"/>
              </a:solidFill>
              <a:latin typeface="Poppins"/>
              <a:cs typeface="Poppins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live with the person you care for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 don't need to be caring for a certain number of hours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Young carers (under 18) also have legal rights</a:t>
            </a:r>
            <a:endParaRPr lang="en-US">
              <a:solidFill>
                <a:srgbClr val="060645"/>
              </a:solidFill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,Sans-Serif"/>
              <a:buChar char="•"/>
            </a:pPr>
            <a:r>
              <a:rPr lang="en-GB">
                <a:solidFill>
                  <a:srgbClr val="060645"/>
                </a:solidFill>
              </a:rPr>
              <a:t>Many carers don't recognise themselves as such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72882-E07C-D88A-A0DB-5C748B65D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D80B4-3417-B74B-BDCD-C7836226A25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7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79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866F1F2-E6A8-97CC-9915-9A8864215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69D1CE6-1539-C9FF-428F-50E945C8C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6F70F55-5634-E0E4-19BE-00F2336FEF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7" name="Picture 6" descr="The Open University Logo">
            <a:extLst>
              <a:ext uri="{FF2B5EF4-FFF2-40B4-BE49-F238E27FC236}">
                <a16:creationId xmlns:a16="http://schemas.microsoft.com/office/drawing/2014/main" id="{1A8FBF3E-643E-C283-20B7-9D35C17A874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B8435D6-0CC1-8718-167A-2904F3E65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138698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Blue">
    <p:bg>
      <p:bgPr>
        <a:blipFill dpi="0" rotWithShape="1">
          <a:blip r:embed="rId2" cstate="screen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866F1F2-E6A8-97CC-9915-9A8864215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69D1CE6-1539-C9FF-428F-50E945C8C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6F70F55-5634-E0E4-19BE-00F2336FEF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5" name="Picture 4" descr="The Open University Logo">
            <a:extLst>
              <a:ext uri="{FF2B5EF4-FFF2-40B4-BE49-F238E27FC236}">
                <a16:creationId xmlns:a16="http://schemas.microsoft.com/office/drawing/2014/main" id="{5A176635-0D9A-318C-7E7A-70539D9E69F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3F1D352-AFC1-45BF-DC37-E6E2C2801A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167389254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Green">
    <p:bg>
      <p:bgPr>
        <a:blipFill dpi="0" rotWithShape="1">
          <a:blip r:embed="rId2" cstate="screen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8491E11-C10D-5DDF-F581-B813FF836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2A98FA0-A729-D60A-BCD1-960B3EC6A4F8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48CE6A7-7BB7-C947-6B53-6E5F78A862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3BDB31C-E836-A87A-D9AE-75FF184B4FA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F720CE49-261A-B18A-CA8E-F12BDA3067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F708842F-A283-9136-4756-08A1AAC018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pic>
        <p:nvPicPr>
          <p:cNvPr id="5" name="Picture 4" descr="The Open University Logo">
            <a:extLst>
              <a:ext uri="{FF2B5EF4-FFF2-40B4-BE49-F238E27FC236}">
                <a16:creationId xmlns:a16="http://schemas.microsoft.com/office/drawing/2014/main" id="{388B64FB-ADBB-26BD-E337-6CF096A9320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D40E8B0-3B62-532E-CE42-A3E6FDDFD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378429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Pink">
    <p:bg>
      <p:bgPr>
        <a:blipFill dpi="0" rotWithShape="1">
          <a:blip r:embed="rId2" cstate="screen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C83551F-5FB0-9945-E01E-6CB9436CE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E748C8D-C469-D474-1D97-BF5F569F543B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81611A53-2566-911B-758A-BB85811FD9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DAAA47C-344B-A081-7D83-D9FAAD75EB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19787C0D-6642-0E1D-6AD0-4C7F5CDD7E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FE70F6A9-1F2C-B996-D2AA-A91C91158BA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7DA136-F775-4E4C-35DB-866AF036B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E1542C5E-68EC-8AF5-80D1-B28AD6CD2F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2134208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Yellow">
    <p:bg>
      <p:bgPr>
        <a:blipFill dpi="0" rotWithShape="1">
          <a:blip r:embed="rId2" cstate="screen">
            <a:alphaModFix amt="69965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0329EC4-43A1-4C93-CC9C-F8056BDA6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711EE3C-D327-2D36-872A-6FFDFE494240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411FBA2-250A-1C91-4112-94C1448712B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9D923CE2-295F-167C-F03F-85610416A0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6EE845F2-FF2D-A9D4-3ED4-93E968473C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DC990BB7-CAE3-E4DB-4F60-3FD7EA815A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24151-A80D-7D37-B014-1E2D90CE3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FEF65C5-460E-FA21-D5A4-89B945A157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2637976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/ List - Blu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94F0EA2-EF9D-F005-352F-0ED7ED3B654A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67088FD3-2668-7B24-DF83-94C7E0A31C2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C4507D10-D757-85E8-DCAB-5DE27031CB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13AA83D-6834-E464-0BBA-BB0EAC8C26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86746" y="1562445"/>
            <a:ext cx="7739063" cy="742950"/>
          </a:xfrm>
          <a:prstGeom prst="rect">
            <a:avLst/>
          </a:prstGeom>
          <a:solidFill>
            <a:srgbClr val="E6FAFF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217A9CF-DA6B-5003-7AB7-83F7002BC2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7895" y="1558879"/>
            <a:ext cx="2313071" cy="746515"/>
          </a:xfrm>
          <a:prstGeom prst="rect">
            <a:avLst/>
          </a:prstGeom>
          <a:solidFill>
            <a:srgbClr val="1C46C0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F8B6BF6-2B20-BAE1-496B-4CE3AF22F71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86746" y="2459335"/>
            <a:ext cx="7739063" cy="742950"/>
          </a:xfrm>
          <a:prstGeom prst="rect">
            <a:avLst/>
          </a:prstGeom>
          <a:solidFill>
            <a:srgbClr val="E6FAFF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DA06FF-3584-5C18-7680-957EB66DCC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7895" y="2455769"/>
            <a:ext cx="2313071" cy="746515"/>
          </a:xfrm>
          <a:prstGeom prst="rect">
            <a:avLst/>
          </a:prstGeom>
          <a:solidFill>
            <a:srgbClr val="1C46C0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18DBC1E-2F93-2120-01F2-76667F7A359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86746" y="3356225"/>
            <a:ext cx="7739063" cy="742950"/>
          </a:xfrm>
          <a:prstGeom prst="rect">
            <a:avLst/>
          </a:prstGeom>
          <a:solidFill>
            <a:srgbClr val="E6FAFF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19B98AE-BA3F-CCAE-E04C-B8169D9363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7895" y="3352659"/>
            <a:ext cx="2313071" cy="746515"/>
          </a:xfrm>
          <a:prstGeom prst="rect">
            <a:avLst/>
          </a:prstGeom>
          <a:solidFill>
            <a:srgbClr val="1C46C0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C8CB63D-4300-E62A-F48C-630CF6B954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86746" y="4249549"/>
            <a:ext cx="7739063" cy="742950"/>
          </a:xfrm>
          <a:prstGeom prst="rect">
            <a:avLst/>
          </a:prstGeom>
          <a:solidFill>
            <a:srgbClr val="E6FAFF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490E080-95F7-C04E-1506-EAC0EB4C51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7895" y="4245983"/>
            <a:ext cx="2313071" cy="746515"/>
          </a:xfrm>
          <a:prstGeom prst="rect">
            <a:avLst/>
          </a:prstGeom>
          <a:solidFill>
            <a:srgbClr val="1C46C0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2FB48F-821A-CA54-A34E-E55E101C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68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/ List - Orang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C107E3E2-7CA3-497F-C4E8-4ECE3460E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87568DA1-20C9-8598-44C7-76FE257E9D79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B5BDD1-EF18-E4A2-DE79-A8B3B7FCED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A8F030FA-FAE8-B846-F0B1-F69F3B3AB7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69C5B20-B0D8-1392-83E8-B19EE7BA6B2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86746" y="1562445"/>
            <a:ext cx="7739063" cy="742950"/>
          </a:xfrm>
          <a:prstGeom prst="rect">
            <a:avLst/>
          </a:prstGeom>
          <a:solidFill>
            <a:srgbClr val="FFF0F3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1450AA39-F87C-B61C-59F0-76575DE5CC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7895" y="1562445"/>
            <a:ext cx="2313071" cy="746515"/>
          </a:xfrm>
          <a:prstGeom prst="rect">
            <a:avLst/>
          </a:prstGeom>
          <a:solidFill>
            <a:srgbClr val="FF8A77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8D84559-6512-8243-0E68-926840CCE5E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86746" y="2459335"/>
            <a:ext cx="7739063" cy="742950"/>
          </a:xfrm>
          <a:prstGeom prst="rect">
            <a:avLst/>
          </a:prstGeom>
          <a:solidFill>
            <a:srgbClr val="FFF0F3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3CA98CFD-BEE6-B7D0-940B-408558AE3B9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7895" y="2459335"/>
            <a:ext cx="2313071" cy="746515"/>
          </a:xfrm>
          <a:prstGeom prst="rect">
            <a:avLst/>
          </a:prstGeom>
          <a:solidFill>
            <a:srgbClr val="FF8A77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3173B8F-4A38-6A7C-3840-1B6791B615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86746" y="3356225"/>
            <a:ext cx="7739063" cy="742950"/>
          </a:xfrm>
          <a:prstGeom prst="rect">
            <a:avLst/>
          </a:prstGeom>
          <a:solidFill>
            <a:srgbClr val="FFF0F3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1258A6A1-7C96-27AC-C908-3BA13CCF1F6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7895" y="3356225"/>
            <a:ext cx="2313071" cy="746515"/>
          </a:xfrm>
          <a:prstGeom prst="rect">
            <a:avLst/>
          </a:prstGeom>
          <a:solidFill>
            <a:srgbClr val="FF8A77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80D1A29E-8F23-E9BF-AE02-BAA15FD20A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86746" y="4249549"/>
            <a:ext cx="7739063" cy="742950"/>
          </a:xfrm>
          <a:prstGeom prst="rect">
            <a:avLst/>
          </a:prstGeom>
          <a:solidFill>
            <a:srgbClr val="FFF0F3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DB928D05-8855-2639-E843-A1F7DC27F6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7895" y="4249549"/>
            <a:ext cx="2313071" cy="746515"/>
          </a:xfrm>
          <a:prstGeom prst="rect">
            <a:avLst/>
          </a:prstGeom>
          <a:solidFill>
            <a:srgbClr val="FF8A77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D93BCC-9ABA-3DB6-4ED6-2BD13246C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8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s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5BD7FBF3-7226-2149-BBD3-098185173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10" y="0"/>
            <a:ext cx="12197909" cy="15512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31521C-CAF9-B57E-A59F-40B74F594929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4DAAB76E-1BCE-CA53-ACE8-77F42754E1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326028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C210018-BF10-8707-6A21-CCCE83C373C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833532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2B4FE0AC-2B61-A291-8C87-19783331AD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1756180"/>
            <a:ext cx="10179513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chemeClr val="tx1"/>
                </a:solidFill>
                <a:latin typeface="+mn-lt"/>
                <a:cs typeface="Poppins" panose="00000500000000000000" pitchFamily="2" charset="0"/>
              </a:defRPr>
            </a:lvl1pPr>
            <a:lvl2pPr marL="457200" indent="0">
              <a:buNone/>
              <a:defRPr sz="1500">
                <a:ln>
                  <a:noFill/>
                </a:ln>
                <a:solidFill>
                  <a:schemeClr val="tx1"/>
                </a:solidFill>
                <a:latin typeface="+mn-lt"/>
              </a:defRPr>
            </a:lvl2pPr>
            <a:lvl3pPr>
              <a:defRPr sz="1500">
                <a:ln>
                  <a:noFill/>
                </a:ln>
                <a:solidFill>
                  <a:schemeClr val="tx1"/>
                </a:solidFill>
              </a:defRPr>
            </a:lvl3pPr>
            <a:lvl4pPr>
              <a:defRPr sz="1500">
                <a:ln>
                  <a:noFill/>
                </a:ln>
                <a:solidFill>
                  <a:schemeClr val="tx1"/>
                </a:solidFill>
              </a:defRPr>
            </a:lvl4pPr>
            <a:lvl5pPr>
              <a:defRPr sz="1500">
                <a:ln>
                  <a:noFill/>
                </a:ln>
                <a:solidFill>
                  <a:schemeClr val="tx1"/>
                </a:solidFill>
              </a:defRPr>
            </a:lvl5pPr>
            <a:lvl6pPr>
              <a:defRPr sz="1500">
                <a:solidFill>
                  <a:schemeClr val="tx1"/>
                </a:solidFill>
              </a:defRPr>
            </a:lvl6pPr>
            <a:lvl7pPr>
              <a:defRPr sz="1500">
                <a:solidFill>
                  <a:schemeClr val="tx1"/>
                </a:solidFill>
              </a:defRPr>
            </a:lvl7pPr>
            <a:lvl8pPr>
              <a:defRPr sz="1500">
                <a:solidFill>
                  <a:schemeClr val="tx1"/>
                </a:solidFill>
              </a:defRPr>
            </a:lvl8pPr>
            <a:lvl9pPr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Body copy goes here.</a:t>
            </a:r>
          </a:p>
        </p:txBody>
      </p:sp>
    </p:spTree>
    <p:extLst>
      <p:ext uri="{BB962C8B-B14F-4D97-AF65-F5344CB8AC3E}">
        <p14:creationId xmlns:p14="http://schemas.microsoft.com/office/powerpoint/2010/main" val="2830902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s &amp;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025CC09-2BCF-3A4D-87E4-590716EC07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93565" y="2856109"/>
            <a:ext cx="4687053" cy="32210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do </a:t>
            </a:r>
            <a:r>
              <a:rPr lang="en-GB" err="1"/>
              <a:t>eiusmod</a:t>
            </a:r>
            <a:r>
              <a:rPr lang="en-GB"/>
              <a:t> </a:t>
            </a:r>
            <a:r>
              <a:rPr lang="en-GB" err="1"/>
              <a:t>tempor</a:t>
            </a:r>
            <a:r>
              <a:rPr lang="en-GB"/>
              <a:t> </a:t>
            </a:r>
            <a:r>
              <a:rPr lang="en-GB" err="1"/>
              <a:t>incididunt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labore</a:t>
            </a:r>
            <a:r>
              <a:rPr lang="en-GB"/>
              <a:t> et dolore magna </a:t>
            </a:r>
            <a:r>
              <a:rPr lang="en-GB" err="1"/>
              <a:t>aliqua</a:t>
            </a:r>
            <a:r>
              <a:rPr lang="en-GB"/>
              <a:t>. Ut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exercitation </a:t>
            </a:r>
            <a:r>
              <a:rPr lang="en-GB" err="1"/>
              <a:t>ullamco</a:t>
            </a:r>
            <a:r>
              <a:rPr lang="en-GB"/>
              <a:t> </a:t>
            </a:r>
            <a:r>
              <a:rPr lang="en-GB" err="1"/>
              <a:t>laboris</a:t>
            </a:r>
            <a:r>
              <a:rPr lang="en-GB"/>
              <a:t> nisi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</a:t>
            </a:r>
            <a:r>
              <a:rPr lang="en-GB" err="1"/>
              <a:t>aute</a:t>
            </a:r>
            <a:r>
              <a:rPr lang="en-GB"/>
              <a:t> </a:t>
            </a:r>
            <a:r>
              <a:rPr lang="en-GB" err="1"/>
              <a:t>irure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consequat. Duis </a:t>
            </a:r>
            <a:r>
              <a:rPr lang="en-GB" err="1"/>
              <a:t>aute</a:t>
            </a:r>
            <a:r>
              <a:rPr lang="en-GB"/>
              <a:t> </a:t>
            </a:r>
            <a:r>
              <a:rPr lang="en-GB" err="1"/>
              <a:t>irure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reprehenderit</a:t>
            </a:r>
            <a:r>
              <a:rPr lang="en-GB"/>
              <a:t> in </a:t>
            </a:r>
            <a:r>
              <a:rPr lang="en-GB" err="1"/>
              <a:t>voluptate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cillum</a:t>
            </a:r>
            <a:r>
              <a:rPr lang="en-GB"/>
              <a:t>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pariatur</a:t>
            </a:r>
            <a:r>
              <a:rPr lang="en-GB"/>
              <a:t>. </a:t>
            </a:r>
            <a:r>
              <a:rPr lang="en-GB" err="1"/>
              <a:t>Excepteur</a:t>
            </a:r>
            <a:r>
              <a:rPr lang="en-GB"/>
              <a:t> </a:t>
            </a:r>
            <a:r>
              <a:rPr lang="en-GB" err="1"/>
              <a:t>sint</a:t>
            </a:r>
            <a:r>
              <a:rPr lang="en-GB"/>
              <a:t> </a:t>
            </a:r>
            <a:r>
              <a:rPr lang="en-GB" err="1"/>
              <a:t>occaecat</a:t>
            </a:r>
            <a:r>
              <a:rPr lang="en-GB"/>
              <a:t> </a:t>
            </a:r>
            <a:r>
              <a:rPr lang="en-GB" err="1"/>
              <a:t>cupidatat</a:t>
            </a:r>
            <a:r>
              <a:rPr lang="en-GB"/>
              <a:t> non </a:t>
            </a:r>
            <a:r>
              <a:rPr lang="en-GB" err="1"/>
              <a:t>proident</a:t>
            </a:r>
            <a:r>
              <a:rPr lang="en-GB"/>
              <a:t>, sunt in culpa qui </a:t>
            </a:r>
            <a:r>
              <a:rPr lang="en-GB" err="1"/>
              <a:t>officia</a:t>
            </a:r>
            <a:r>
              <a:rPr lang="en-GB"/>
              <a:t> </a:t>
            </a:r>
            <a:r>
              <a:rPr lang="en-GB" err="1"/>
              <a:t>deserunt</a:t>
            </a:r>
            <a:r>
              <a:rPr lang="en-GB"/>
              <a:t> </a:t>
            </a:r>
            <a:r>
              <a:rPr lang="en-GB" err="1"/>
              <a:t>mollit</a:t>
            </a:r>
            <a:r>
              <a:rPr lang="en-GB"/>
              <a:t> </a:t>
            </a:r>
            <a:r>
              <a:rPr lang="en-GB" err="1"/>
              <a:t>anim</a:t>
            </a:r>
            <a:r>
              <a:rPr lang="en-GB"/>
              <a:t> id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laborum</a:t>
            </a:r>
            <a:r>
              <a:rPr lang="en-GB"/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DFCC4E-7800-CD8E-7918-FDBF10EDE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10" y="0"/>
            <a:ext cx="12197909" cy="15512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75C6AF3-6B1E-0375-7D2A-5FD1C92321F7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A1FEAA9C-D9C5-C7E7-E834-0245869B2C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326028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AA7150EB-D92B-C450-9558-0D39CD35C8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833532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58BE8F5A-8A1A-5C53-72B2-42712E545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1756180"/>
            <a:ext cx="10179513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chemeClr val="tx1"/>
                </a:solidFill>
                <a:latin typeface="+mn-lt"/>
                <a:cs typeface="Poppins" panose="00000500000000000000" pitchFamily="2" charset="0"/>
              </a:defRPr>
            </a:lvl1pPr>
            <a:lvl2pPr marL="457200" indent="0">
              <a:buNone/>
              <a:defRPr sz="1500">
                <a:ln>
                  <a:noFill/>
                </a:ln>
                <a:solidFill>
                  <a:schemeClr val="tx1"/>
                </a:solidFill>
                <a:latin typeface="+mn-lt"/>
              </a:defRPr>
            </a:lvl2pPr>
            <a:lvl3pPr>
              <a:defRPr sz="1500">
                <a:ln>
                  <a:noFill/>
                </a:ln>
                <a:solidFill>
                  <a:schemeClr val="tx1"/>
                </a:solidFill>
              </a:defRPr>
            </a:lvl3pPr>
            <a:lvl4pPr>
              <a:defRPr sz="1500">
                <a:ln>
                  <a:noFill/>
                </a:ln>
                <a:solidFill>
                  <a:schemeClr val="tx1"/>
                </a:solidFill>
              </a:defRPr>
            </a:lvl4pPr>
            <a:lvl5pPr>
              <a:defRPr sz="1500">
                <a:ln>
                  <a:noFill/>
                </a:ln>
                <a:solidFill>
                  <a:schemeClr val="tx1"/>
                </a:solidFill>
              </a:defRPr>
            </a:lvl5pPr>
            <a:lvl6pPr>
              <a:defRPr sz="1500">
                <a:solidFill>
                  <a:schemeClr val="tx1"/>
                </a:solidFill>
              </a:defRPr>
            </a:lvl6pPr>
            <a:lvl7pPr>
              <a:defRPr sz="1500">
                <a:solidFill>
                  <a:schemeClr val="tx1"/>
                </a:solidFill>
              </a:defRPr>
            </a:lvl7pPr>
            <a:lvl8pPr>
              <a:defRPr sz="1500">
                <a:solidFill>
                  <a:schemeClr val="tx1"/>
                </a:solidFill>
              </a:defRPr>
            </a:lvl8pPr>
            <a:lvl9pPr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Body copy goes here.</a:t>
            </a:r>
          </a:p>
        </p:txBody>
      </p:sp>
    </p:spTree>
    <p:extLst>
      <p:ext uri="{BB962C8B-B14F-4D97-AF65-F5344CB8AC3E}">
        <p14:creationId xmlns:p14="http://schemas.microsoft.com/office/powerpoint/2010/main" val="3941949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Content - Tight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931521C-CAF9-B57E-A59F-40B74F594929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Rectangle: Single Corner Rounded 1">
            <a:extLst>
              <a:ext uri="{FF2B5EF4-FFF2-40B4-BE49-F238E27FC236}">
                <a16:creationId xmlns:a16="http://schemas.microsoft.com/office/drawing/2014/main" id="{E24568D3-44DC-E35D-6A09-5B5154DCE05F}"/>
              </a:ext>
            </a:extLst>
          </p:cNvPr>
          <p:cNvSpPr/>
          <p:nvPr userDrawn="1"/>
        </p:nvSpPr>
        <p:spPr>
          <a:xfrm flipV="1">
            <a:off x="-5910" y="0"/>
            <a:ext cx="12197910" cy="823189"/>
          </a:xfrm>
          <a:prstGeom prst="round1Rect">
            <a:avLst>
              <a:gd name="adj" fmla="val 50000"/>
            </a:avLst>
          </a:prstGeom>
          <a:solidFill>
            <a:srgbClr val="0606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E490143-9197-1E5C-A155-ABAF72B3B09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163013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61C6824-08DF-793D-EE9A-11375C227A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1105" y="1095780"/>
            <a:ext cx="10179513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chemeClr val="tx1"/>
                </a:solidFill>
                <a:latin typeface="+mn-lt"/>
                <a:cs typeface="Poppins" panose="00000500000000000000" pitchFamily="2" charset="0"/>
              </a:defRPr>
            </a:lvl1pPr>
            <a:lvl2pPr marL="457200" indent="0">
              <a:buNone/>
              <a:defRPr sz="1500">
                <a:ln>
                  <a:noFill/>
                </a:ln>
                <a:solidFill>
                  <a:schemeClr val="tx1"/>
                </a:solidFill>
                <a:latin typeface="+mn-lt"/>
              </a:defRPr>
            </a:lvl2pPr>
            <a:lvl3pPr>
              <a:defRPr sz="1500">
                <a:ln>
                  <a:noFill/>
                </a:ln>
                <a:solidFill>
                  <a:schemeClr val="tx1"/>
                </a:solidFill>
              </a:defRPr>
            </a:lvl3pPr>
            <a:lvl4pPr>
              <a:defRPr sz="1500">
                <a:ln>
                  <a:noFill/>
                </a:ln>
                <a:solidFill>
                  <a:schemeClr val="tx1"/>
                </a:solidFill>
              </a:defRPr>
            </a:lvl4pPr>
            <a:lvl5pPr>
              <a:defRPr sz="1500">
                <a:ln>
                  <a:noFill/>
                </a:ln>
                <a:solidFill>
                  <a:schemeClr val="tx1"/>
                </a:solidFill>
              </a:defRPr>
            </a:lvl5pPr>
            <a:lvl6pPr>
              <a:defRPr sz="1500">
                <a:solidFill>
                  <a:schemeClr val="tx1"/>
                </a:solidFill>
              </a:defRPr>
            </a:lvl6pPr>
            <a:lvl7pPr>
              <a:defRPr sz="1500">
                <a:solidFill>
                  <a:schemeClr val="tx1"/>
                </a:solidFill>
              </a:defRPr>
            </a:lvl7pPr>
            <a:lvl8pPr>
              <a:defRPr sz="1500">
                <a:solidFill>
                  <a:schemeClr val="tx1"/>
                </a:solidFill>
              </a:defRPr>
            </a:lvl8pPr>
            <a:lvl9pPr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Body copy goes here.</a:t>
            </a:r>
          </a:p>
        </p:txBody>
      </p:sp>
    </p:spTree>
    <p:extLst>
      <p:ext uri="{BB962C8B-B14F-4D97-AF65-F5344CB8AC3E}">
        <p14:creationId xmlns:p14="http://schemas.microsoft.com/office/powerpoint/2010/main" val="498270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Whit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0606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US">
              <a:latin typeface="Poppins" panose="00000500000000000000" pitchFamily="2" charset="0"/>
            </a:endParaRP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81C071C-5A64-4146-A308-DE2C7FB11B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60542D6-22F5-6141-8C6F-6937620487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D9D407-A97D-E17E-DBFA-25ABF15C9A31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F331A0-8630-D550-918D-B67681D6E4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E1D5FB1-6523-35BC-D888-0047E26278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6A75198C-6ADB-FB44-7D03-6F5213AC31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C43D1CE-D536-7787-B56C-507BDEC316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013580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Blue Light Mod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4C01CCF-0DB7-F246-ABF2-EC18516A0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AE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US">
              <a:latin typeface="Poppins" panose="00000500000000000000" pitchFamily="2" charset="0"/>
            </a:endParaRP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441112C6-9F31-50D1-7D73-6298CB7F2E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C32AB5CB-C8A8-C7B0-84CC-CEA1640370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F44462-549C-8EC7-19AB-A506B51C3E6A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EB2C4ECE-5A58-924D-D8E6-C4AE68AD8C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DC83B33-527D-290B-B1B2-1DEADA31AE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65EE5AA7-CE9F-6795-3587-5FECAE58305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BDC46EF-DAEB-0903-12EF-94C369E351C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565327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Green Light Mod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647B443-B36F-0143-9A72-596E945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D1F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Poppins" panose="00000500000000000000" pitchFamily="2" charset="0"/>
            </a:endParaRP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F66FAE19-7B52-BB59-E57B-29D522C6BD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F77B454A-E504-0EE7-A8CA-E5D9EEC2F4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228A78-C513-C604-6CB6-28BAE7604C73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EAD907-96B1-968B-D6C2-A05E0A48B0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A310DCE-936B-7A91-931F-F8940F242D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87A5F3DD-B4AB-BD17-596F-E74A62BFB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9EF2175-79D4-C751-5757-BD3B632DF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412191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Pink Light Mod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647B443-B36F-0143-9A72-596E945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FFE8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Poppins" panose="00000500000000000000" pitchFamily="2" charset="0"/>
            </a:endParaRP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02A26A26-C4B5-4D8E-73A4-981818756D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F8328C9E-9DA1-DF63-59C8-5F540DB4BB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1A6B9E-E779-E0D7-BC86-EA660E984003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46F34F4-9E99-01A0-2C06-1C0C5E7762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7341710-98F6-F41B-8C50-352203DF2B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A412ECB0-A0F7-C3C3-CD7E-53BD501749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E7BCFB4-52D8-AB3A-B496-979C9126C9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634239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Yellow Light Mod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647B443-B36F-0143-9A72-596E945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FFF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Poppins" panose="00000500000000000000" pitchFamily="2" charset="0"/>
            </a:endParaRP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AE055DE8-0C87-1B8E-B033-C6AACEF7E8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A7B175B1-4990-DB78-B09A-5CABDC6E09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C357FA-846B-A0EC-644D-8C00E0D073E6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91828A5-E0F9-F12F-D6E9-03BB177B08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9CF92BA-CA8F-0DC8-7240-3FE5CDE331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A1EF4921-C4EA-38D0-FDB1-827E4E6B7F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8D0769-700C-B45D-A282-AC13D3471A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3458215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Media - Blue">
    <p:bg>
      <p:bgPr>
        <a:blipFill dpi="0" rotWithShape="1">
          <a:blip r:embed="rId2" cstate="screen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A20ABB2-4946-8543-8051-832C526BDE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5F2301F-306F-F745-8E98-23873CA633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560DF7B-AF74-3B4B-9618-C8D97385E9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8724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116DB742-7748-6B47-8825-E1F742F7A3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8724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D9318EE-FBC8-5864-3CD0-AE0098E538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10797426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E84F7B52-8D5A-AF1A-29EE-E205DB0920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10797426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D29F004-17E9-56AE-60BE-6AF7E9D45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1105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EA18CF2-7030-5F92-17DA-C816F4E6622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288724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A096BC-E124-A3C8-7101-B7F957B01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F19E9F-F344-6302-5340-E96D54FF2151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 descr="The Open University Logo">
            <a:extLst>
              <a:ext uri="{FF2B5EF4-FFF2-40B4-BE49-F238E27FC236}">
                <a16:creationId xmlns:a16="http://schemas.microsoft.com/office/drawing/2014/main" id="{38D216E0-7352-C52F-6A35-B80CBA1849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007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Media - Green">
    <p:bg>
      <p:bgPr>
        <a:blipFill dpi="0" rotWithShape="1">
          <a:blip r:embed="rId2" cstate="screen">
            <a:alphaModFix amt="6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2A4FC37-64F1-B22C-8E38-7A3C90DBFD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0ABC2298-01AB-ED2E-6E05-CA32FACF9E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FAAEB2F-DEF2-71DD-AF98-C0A446D122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8724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8EA9D7F9-BC14-C206-DFF8-5ABCD5E6E7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8724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2A8E84-605E-EB25-4A36-3D3984B92A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10797426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6C642D6-66F1-8A0A-CDDC-2EBC92AF862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10797426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A09EE3C-F0CF-8B96-88AA-6DE36F7A6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1105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391E2F5-B870-1650-36DA-566F186BE6B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288724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3714E0-498A-B29B-94FB-DA93A6A96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E8BF09-B464-A1E1-02C2-01D09400BA77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 descr="The Open University Logo">
            <a:extLst>
              <a:ext uri="{FF2B5EF4-FFF2-40B4-BE49-F238E27FC236}">
                <a16:creationId xmlns:a16="http://schemas.microsoft.com/office/drawing/2014/main" id="{1EB04BC9-BBC1-9452-43AC-4FD759F04F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198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Media - Pink">
    <p:bg>
      <p:bgPr>
        <a:blipFill dpi="0" rotWithShape="1">
          <a:blip r:embed="rId2" cstate="screen">
            <a:alphaModFix amt="5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DA1F39E-370E-9BF5-101D-A0A5D784F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DFB8AF0D-6CCE-C411-DB47-6E723C8720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7B68DC7-43A5-C3AB-0F02-A24CE21AC0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8724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998BAA85-672C-2406-1402-92D7361EB7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8724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114C635-6BF1-6FFE-A4DB-8BB78F696D8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10797426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C530D6A-EBB8-CD26-B104-C0F70BBC94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10797426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E24F392-DCB7-9BFE-802F-2C3A475EA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1105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48C1F3A-E328-D7D8-0A81-F997F4F944DC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288724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5771C0-93BA-5ADF-64A4-2A43F86D5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BDBA90-2059-F1EB-DC4D-1F490EC5C85F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 descr="The Open University Logo">
            <a:extLst>
              <a:ext uri="{FF2B5EF4-FFF2-40B4-BE49-F238E27FC236}">
                <a16:creationId xmlns:a16="http://schemas.microsoft.com/office/drawing/2014/main" id="{DBE218AA-1FFB-BE5D-8642-2B04DCCE99A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049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Media - Yellow">
    <p:bg>
      <p:bgPr>
        <a:blipFill dpi="0" rotWithShape="1">
          <a:blip r:embed="rId2" cstate="screen">
            <a:alphaModFix amt="2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8EEEF07-1889-D507-89A8-BB2EE63E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8BEC0FC6-0311-3559-C180-50FE399D9C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D1F924AA-0E70-3369-B99A-AAFFD470F4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87F5EB3-C62D-D57D-1AAE-737B9D43A0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8724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1FD2D1B6-81BB-517B-130B-5D9202C4FA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8724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FA7EF7-2594-397E-B832-BCDBA1E05203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2BD26A5-F2B2-8F17-EF04-893F385126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10797426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A620FFB-407F-A512-2C9D-569EEBC1E88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10797426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F65C4A6-90EE-54F5-1CA2-BBB24F562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1105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01F7FFA-E94E-A280-B1B5-ACAC603AC4B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288724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 descr="The Open University Logo">
            <a:extLst>
              <a:ext uri="{FF2B5EF4-FFF2-40B4-BE49-F238E27FC236}">
                <a16:creationId xmlns:a16="http://schemas.microsoft.com/office/drawing/2014/main" id="{5E1AC07D-4E2F-CEA1-4D8E-FFA7745DD91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25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e Chart &amp; Copy - Whit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0606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US">
              <a:latin typeface="Poppins" panose="00000500000000000000" pitchFamily="2" charset="0"/>
            </a:endParaRP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81C071C-5A64-4146-A308-DE2C7FB11B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60542D6-22F5-6141-8C6F-6937620487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D9D407-A97D-E17E-DBFA-25ABF15C9A31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F331A0-8630-D550-918D-B67681D6E4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E1D5FB1-6523-35BC-D888-0047E26278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FBA357D1-B85B-5E43-48BE-75FF66F901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6A75198C-6ADB-FB44-7D03-6F5213AC31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27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9A3FDC1-DA18-B647-8002-951F8A2778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4380854" cy="6858000"/>
          </a:xfrm>
          <a:prstGeom prst="round2SameRect">
            <a:avLst>
              <a:gd name="adj1" fmla="val 42678"/>
              <a:gd name="adj2" fmla="val 4847"/>
            </a:avLst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B06383-A6CB-5648-834D-B48F23705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761708" y="1715146"/>
            <a:ext cx="5145438" cy="1715146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33B3489-D726-D446-9A29-05672FA50E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92353" y="5596325"/>
            <a:ext cx="1699647" cy="7637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500" b="1" i="0">
                <a:ln>
                  <a:noFill/>
                </a:ln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A7E64E4-287C-1FCE-9776-59EE01B204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207" y="559121"/>
            <a:ext cx="5328592" cy="1800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500" b="1" i="0">
                <a:ln>
                  <a:noFill/>
                </a:ln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Chapter title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2966699-83CA-1202-E4B3-09DCD56EA7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8207" y="2431329"/>
            <a:ext cx="4824413" cy="24394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title here</a:t>
            </a:r>
          </a:p>
        </p:txBody>
      </p:sp>
    </p:spTree>
    <p:extLst>
      <p:ext uri="{BB962C8B-B14F-4D97-AF65-F5344CB8AC3E}">
        <p14:creationId xmlns:p14="http://schemas.microsoft.com/office/powerpoint/2010/main" val="1739137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467C06D-0BA0-E66A-1254-70AFC15871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0167" y="3124517"/>
            <a:ext cx="7500938" cy="6089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chemeClr val="bg1"/>
                </a:solidFill>
                <a:latin typeface="Poppins SemiBold" panose="00000700000000000000" pitchFamily="50" charset="0"/>
                <a:cs typeface="Poppins SemiBold" panose="00000700000000000000" pitchFamily="50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GB"/>
              <a:t>Type your message here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98F1B169-2DA1-B49F-3EA1-DD312E568D4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5" y="5829301"/>
            <a:ext cx="1709992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783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corative Slid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FBF3E-643E-C283-20B7-9D35C17A8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4A2F113-D506-0CD1-3470-4007302DBD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914" y="472387"/>
            <a:ext cx="10766703" cy="43978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060645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GB"/>
              <a:t>Content slide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9212E03-6E6D-983D-37B1-729142E335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8173" y="1749337"/>
            <a:ext cx="2295515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D21132AE-13F7-3771-C040-FBFFF49AD4B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8175" y="2180822"/>
            <a:ext cx="2295514" cy="2671989"/>
          </a:xfrm>
          <a:prstGeom prst="round1Rect">
            <a:avLst>
              <a:gd name="adj" fmla="val 26680"/>
            </a:avLst>
          </a:prstGeom>
          <a:solidFill>
            <a:srgbClr val="D9FBFE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6DB114D3-17EE-71C8-E460-933CFBC97E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90900" y="1749337"/>
            <a:ext cx="2295515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2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B05B0EA-5A84-74EF-7224-15CA03C570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290902" y="2180822"/>
            <a:ext cx="2295514" cy="2671989"/>
          </a:xfrm>
          <a:prstGeom prst="round1Rect">
            <a:avLst>
              <a:gd name="adj" fmla="val 26680"/>
            </a:avLst>
          </a:prstGeom>
          <a:solidFill>
            <a:srgbClr val="D9FBFE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8E96ECD4-3DA4-65FA-113C-9F21CDBAC91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53625" y="1749337"/>
            <a:ext cx="2295515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3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8793939D-6FA6-1CDF-B8ED-AD6A8375699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53627" y="2180822"/>
            <a:ext cx="2295514" cy="2671989"/>
          </a:xfrm>
          <a:prstGeom prst="round1Rect">
            <a:avLst>
              <a:gd name="adj" fmla="val 26680"/>
            </a:avLst>
          </a:prstGeom>
          <a:solidFill>
            <a:srgbClr val="D9FBFE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569D272-63E9-6949-0B45-168FB5EF1DC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16348" y="1749337"/>
            <a:ext cx="2295515" cy="360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Title 4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C5B3B38D-D9EE-6B5A-78E3-E73E2FD370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816350" y="2180822"/>
            <a:ext cx="2295514" cy="2671989"/>
          </a:xfrm>
          <a:prstGeom prst="round1Rect">
            <a:avLst>
              <a:gd name="adj" fmla="val 26680"/>
            </a:avLst>
          </a:prstGeom>
          <a:solidFill>
            <a:srgbClr val="D9FBFE"/>
          </a:solidFill>
        </p:spPr>
        <p:txBody>
          <a:bodyPr lIns="180000" tIns="180000" rIns="180000" bIns="180000"/>
          <a:lstStyle>
            <a:lvl1pPr>
              <a:defRPr sz="1400">
                <a:solidFill>
                  <a:srgbClr val="060645"/>
                </a:solidFill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B9A43D6-BB30-1662-3BB1-CC616F91FA9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28173" y="5006595"/>
            <a:ext cx="10583690" cy="5841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GB"/>
              <a:t>Add copy here</a:t>
            </a:r>
          </a:p>
        </p:txBody>
      </p:sp>
    </p:spTree>
    <p:extLst>
      <p:ext uri="{BB962C8B-B14F-4D97-AF65-F5344CB8AC3E}">
        <p14:creationId xmlns:p14="http://schemas.microsoft.com/office/powerpoint/2010/main" val="3175099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866F1F2-E6A8-97CC-9915-9A8864215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69D1CE6-1539-C9FF-428F-50E945C8C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6F70F55-5634-E0E4-19BE-00F2336FEF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7" name="Picture 6" descr="The Open University Logo">
            <a:extLst>
              <a:ext uri="{FF2B5EF4-FFF2-40B4-BE49-F238E27FC236}">
                <a16:creationId xmlns:a16="http://schemas.microsoft.com/office/drawing/2014/main" id="{1A8FBF3E-643E-C283-20B7-9D35C17A874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B8435D6-0CC1-8718-167A-2904F3E65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3865340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Blue">
    <p:bg>
      <p:bgPr>
        <a:blipFill dpi="0" rotWithShape="1">
          <a:blip r:embed="rId2" cstate="screen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D82CE-01EC-B1CB-A6FD-FB39AAE27B82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7866F1F2-E6A8-97CC-9915-9A8864215B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69D1CE6-1539-C9FF-428F-50E945C8C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6F70F55-5634-E0E4-19BE-00F2336FEF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044AAC2A-4E35-E36E-9115-E0E3D0E313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5" name="Picture 4" descr="The Open University Logo">
            <a:extLst>
              <a:ext uri="{FF2B5EF4-FFF2-40B4-BE49-F238E27FC236}">
                <a16:creationId xmlns:a16="http://schemas.microsoft.com/office/drawing/2014/main" id="{5A176635-0D9A-318C-7E7A-70539D9E69F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3F1D352-AFC1-45BF-DC37-E6E2C2801A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239851121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Green">
    <p:bg>
      <p:bgPr>
        <a:blipFill dpi="0" rotWithShape="1">
          <a:blip r:embed="rId2" cstate="screen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8491E11-C10D-5DDF-F581-B813FF836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2A98FA0-A729-D60A-BCD1-960B3EC6A4F8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48CE6A7-7BB7-C947-6B53-6E5F78A862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3BDB31C-E836-A87A-D9AE-75FF184B4FA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F720CE49-261A-B18A-CA8E-F12BDA3067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F708842F-A283-9136-4756-08A1AAC018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pic>
        <p:nvPicPr>
          <p:cNvPr id="5" name="Picture 4" descr="The Open University Logo">
            <a:extLst>
              <a:ext uri="{FF2B5EF4-FFF2-40B4-BE49-F238E27FC236}">
                <a16:creationId xmlns:a16="http://schemas.microsoft.com/office/drawing/2014/main" id="{388B64FB-ADBB-26BD-E337-6CF096A9320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D40E8B0-3B62-532E-CE42-A3E6FDDFD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4266075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Pink">
    <p:bg>
      <p:bgPr>
        <a:blipFill dpi="0" rotWithShape="1">
          <a:blip r:embed="rId2" cstate="screen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C83551F-5FB0-9945-E01E-6CB9436CE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E748C8D-C469-D474-1D97-BF5F569F543B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81611A53-2566-911B-758A-BB85811FD9E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DAAA47C-344B-A081-7D83-D9FAAD75EB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19787C0D-6642-0E1D-6AD0-4C7F5CDD7E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FE70F6A9-1F2C-B996-D2AA-A91C91158BA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7DA136-F775-4E4C-35DB-866AF036B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E1542C5E-68EC-8AF5-80D1-B28AD6CD2F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3318686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Yellow">
    <p:bg>
      <p:bgPr>
        <a:blipFill dpi="0" rotWithShape="1">
          <a:blip r:embed="rId2" cstate="screen">
            <a:alphaModFix amt="69965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0329EC4-43A1-4C93-CC9C-F8056BDA6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711EE3C-D327-2D36-872A-6FFDFE494240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411FBA2-250A-1C91-4112-94C1448712B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9D923CE2-295F-167C-F03F-85610416A0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6EE845F2-FF2D-A9D4-3ED4-93E968473C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9591229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DC990BB7-CAE3-E4DB-4F60-3FD7EA815A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9591229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 as Poppins Regular.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24151-A80D-7D37-B014-1E2D90CE3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FEF65C5-460E-FA21-D5A4-89B945A157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1105" y="2668674"/>
            <a:ext cx="9591229" cy="1991249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 as Poppins Regular.</a:t>
            </a:r>
          </a:p>
        </p:txBody>
      </p:sp>
    </p:spTree>
    <p:extLst>
      <p:ext uri="{BB962C8B-B14F-4D97-AF65-F5344CB8AC3E}">
        <p14:creationId xmlns:p14="http://schemas.microsoft.com/office/powerpoint/2010/main" val="3115493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/ List - Blu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22950F0-F837-3643-8F3C-58187D93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94F0EA2-EF9D-F005-352F-0ED7ED3B654A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67088FD3-2668-7B24-DF83-94C7E0A31C2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C4507D10-D757-85E8-DCAB-5DE27031CB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13AA83D-6834-E464-0BBA-BB0EAC8C26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86746" y="1562445"/>
            <a:ext cx="7739063" cy="742950"/>
          </a:xfrm>
          <a:prstGeom prst="rect">
            <a:avLst/>
          </a:prstGeom>
          <a:solidFill>
            <a:srgbClr val="E6FAFF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217A9CF-DA6B-5003-7AB7-83F7002BC2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7895" y="1558879"/>
            <a:ext cx="2313071" cy="746515"/>
          </a:xfrm>
          <a:prstGeom prst="rect">
            <a:avLst/>
          </a:prstGeom>
          <a:solidFill>
            <a:srgbClr val="1C46C0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F8B6BF6-2B20-BAE1-496B-4CE3AF22F71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86746" y="2459335"/>
            <a:ext cx="7739063" cy="742950"/>
          </a:xfrm>
          <a:prstGeom prst="rect">
            <a:avLst/>
          </a:prstGeom>
          <a:solidFill>
            <a:srgbClr val="E6FAFF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DA06FF-3584-5C18-7680-957EB66DCC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7895" y="2455769"/>
            <a:ext cx="2313071" cy="746515"/>
          </a:xfrm>
          <a:prstGeom prst="rect">
            <a:avLst/>
          </a:prstGeom>
          <a:solidFill>
            <a:srgbClr val="1C46C0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18DBC1E-2F93-2120-01F2-76667F7A359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86746" y="3356225"/>
            <a:ext cx="7739063" cy="742950"/>
          </a:xfrm>
          <a:prstGeom prst="rect">
            <a:avLst/>
          </a:prstGeom>
          <a:solidFill>
            <a:srgbClr val="E6FAFF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19B98AE-BA3F-CCAE-E04C-B8169D9363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7895" y="3352659"/>
            <a:ext cx="2313071" cy="746515"/>
          </a:xfrm>
          <a:prstGeom prst="rect">
            <a:avLst/>
          </a:prstGeom>
          <a:solidFill>
            <a:srgbClr val="1C46C0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C8CB63D-4300-E62A-F48C-630CF6B954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86746" y="4249549"/>
            <a:ext cx="7739063" cy="742950"/>
          </a:xfrm>
          <a:prstGeom prst="rect">
            <a:avLst/>
          </a:prstGeom>
          <a:solidFill>
            <a:srgbClr val="E6FAFF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490E080-95F7-C04E-1506-EAC0EB4C51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7895" y="4245983"/>
            <a:ext cx="2313071" cy="746515"/>
          </a:xfrm>
          <a:prstGeom prst="rect">
            <a:avLst/>
          </a:prstGeom>
          <a:solidFill>
            <a:srgbClr val="1C46C0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2FB48F-821A-CA54-A34E-E55E101C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82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/ List - Orang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C107E3E2-7CA3-497F-C4E8-4ECE3460E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87568DA1-20C9-8598-44C7-76FE257E9D79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B5BDD1-EF18-E4A2-DE79-A8B3B7FCED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3915" y="404664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A8F030FA-FAE8-B846-F0B1-F69F3B3AB7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915" y="912168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69C5B20-B0D8-1392-83E8-B19EE7BA6B2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86746" y="1562445"/>
            <a:ext cx="7739063" cy="742950"/>
          </a:xfrm>
          <a:prstGeom prst="rect">
            <a:avLst/>
          </a:prstGeom>
          <a:solidFill>
            <a:srgbClr val="FFF0F3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1450AA39-F87C-B61C-59F0-76575DE5CC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7895" y="1562445"/>
            <a:ext cx="2313071" cy="746515"/>
          </a:xfrm>
          <a:prstGeom prst="rect">
            <a:avLst/>
          </a:prstGeom>
          <a:solidFill>
            <a:srgbClr val="FF8A77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8D84559-6512-8243-0E68-926840CCE5E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86746" y="2459335"/>
            <a:ext cx="7739063" cy="742950"/>
          </a:xfrm>
          <a:prstGeom prst="rect">
            <a:avLst/>
          </a:prstGeom>
          <a:solidFill>
            <a:srgbClr val="FFF0F3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3CA98CFD-BEE6-B7D0-940B-408558AE3B9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7895" y="2459335"/>
            <a:ext cx="2313071" cy="746515"/>
          </a:xfrm>
          <a:prstGeom prst="rect">
            <a:avLst/>
          </a:prstGeom>
          <a:solidFill>
            <a:srgbClr val="FF8A77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3173B8F-4A38-6A7C-3840-1B6791B615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86746" y="3356225"/>
            <a:ext cx="7739063" cy="742950"/>
          </a:xfrm>
          <a:prstGeom prst="rect">
            <a:avLst/>
          </a:prstGeom>
          <a:solidFill>
            <a:srgbClr val="FFF0F3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1258A6A1-7C96-27AC-C908-3BA13CCF1F6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7895" y="3356225"/>
            <a:ext cx="2313071" cy="746515"/>
          </a:xfrm>
          <a:prstGeom prst="rect">
            <a:avLst/>
          </a:prstGeom>
          <a:solidFill>
            <a:srgbClr val="FF8A77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80D1A29E-8F23-E9BF-AE02-BAA15FD20A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86746" y="4249549"/>
            <a:ext cx="7739063" cy="742950"/>
          </a:xfrm>
          <a:prstGeom prst="rect">
            <a:avLst/>
          </a:prstGeom>
          <a:solidFill>
            <a:srgbClr val="FFF0F3"/>
          </a:solidFill>
        </p:spPr>
        <p:txBody>
          <a:bodyPr lIns="216000" tIns="108000" rIns="216000" bIns="72000"/>
          <a:lstStyle>
            <a:lvl1pPr marL="0" indent="0">
              <a:lnSpc>
                <a:spcPct val="110000"/>
              </a:lnSpc>
              <a:buNone/>
              <a:defRPr sz="1500">
                <a:latin typeface="Poppins" panose="000005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sz="1500">
                <a:solidFill>
                  <a:srgbClr val="060645"/>
                </a:solidFill>
              </a:rPr>
              <a:t>Body copy goes here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DB928D05-8855-2639-E843-A1F7DC27F6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7895" y="4249549"/>
            <a:ext cx="2313071" cy="746515"/>
          </a:xfrm>
          <a:prstGeom prst="rect">
            <a:avLst/>
          </a:prstGeom>
          <a:solidFill>
            <a:srgbClr val="FF8A77"/>
          </a:solidFill>
        </p:spPr>
        <p:txBody>
          <a:bodyPr lIns="216000" tIns="108000" rIns="216000" bIns="72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  <a:p>
            <a:pPr lvl="0"/>
            <a:r>
              <a:rPr lang="en-GB"/>
              <a:t>Section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D93BCC-9ABA-3DB6-4ED6-2BD13246C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1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s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5BD7FBF3-7226-2149-BBD3-098185173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10" y="0"/>
            <a:ext cx="12197909" cy="15512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31521C-CAF9-B57E-A59F-40B74F594929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4DAAB76E-1BCE-CA53-ACE8-77F42754E1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326028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C210018-BF10-8707-6A21-CCCE83C373C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833532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2B4FE0AC-2B61-A291-8C87-19783331AD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1756180"/>
            <a:ext cx="10179513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chemeClr val="tx1"/>
                </a:solidFill>
                <a:latin typeface="+mn-lt"/>
                <a:cs typeface="Poppins" panose="00000500000000000000" pitchFamily="2" charset="0"/>
              </a:defRPr>
            </a:lvl1pPr>
            <a:lvl2pPr marL="457200" indent="0">
              <a:buNone/>
              <a:defRPr sz="1500">
                <a:ln>
                  <a:noFill/>
                </a:ln>
                <a:solidFill>
                  <a:schemeClr val="tx1"/>
                </a:solidFill>
                <a:latin typeface="+mn-lt"/>
              </a:defRPr>
            </a:lvl2pPr>
            <a:lvl3pPr>
              <a:defRPr sz="1500">
                <a:ln>
                  <a:noFill/>
                </a:ln>
                <a:solidFill>
                  <a:schemeClr val="tx1"/>
                </a:solidFill>
              </a:defRPr>
            </a:lvl3pPr>
            <a:lvl4pPr>
              <a:defRPr sz="1500">
                <a:ln>
                  <a:noFill/>
                </a:ln>
                <a:solidFill>
                  <a:schemeClr val="tx1"/>
                </a:solidFill>
              </a:defRPr>
            </a:lvl4pPr>
            <a:lvl5pPr>
              <a:defRPr sz="1500">
                <a:ln>
                  <a:noFill/>
                </a:ln>
                <a:solidFill>
                  <a:schemeClr val="tx1"/>
                </a:solidFill>
              </a:defRPr>
            </a:lvl5pPr>
            <a:lvl6pPr>
              <a:defRPr sz="1500">
                <a:solidFill>
                  <a:schemeClr val="tx1"/>
                </a:solidFill>
              </a:defRPr>
            </a:lvl6pPr>
            <a:lvl7pPr>
              <a:defRPr sz="1500">
                <a:solidFill>
                  <a:schemeClr val="tx1"/>
                </a:solidFill>
              </a:defRPr>
            </a:lvl7pPr>
            <a:lvl8pPr>
              <a:defRPr sz="1500">
                <a:solidFill>
                  <a:schemeClr val="tx1"/>
                </a:solidFill>
              </a:defRPr>
            </a:lvl8pPr>
            <a:lvl9pPr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Body copy goes here.</a:t>
            </a:r>
          </a:p>
        </p:txBody>
      </p:sp>
    </p:spTree>
    <p:extLst>
      <p:ext uri="{BB962C8B-B14F-4D97-AF65-F5344CB8AC3E}">
        <p14:creationId xmlns:p14="http://schemas.microsoft.com/office/powerpoint/2010/main" val="2260115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s &amp;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025CC09-2BCF-3A4D-87E4-590716EC07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93565" y="2856109"/>
            <a:ext cx="4687053" cy="32210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, </a:t>
            </a:r>
            <a:r>
              <a:rPr lang="en-GB" err="1"/>
              <a:t>sed</a:t>
            </a:r>
            <a:r>
              <a:rPr lang="en-GB"/>
              <a:t> do </a:t>
            </a:r>
            <a:r>
              <a:rPr lang="en-GB" err="1"/>
              <a:t>eiusmod</a:t>
            </a:r>
            <a:r>
              <a:rPr lang="en-GB"/>
              <a:t> </a:t>
            </a:r>
            <a:r>
              <a:rPr lang="en-GB" err="1"/>
              <a:t>tempor</a:t>
            </a:r>
            <a:r>
              <a:rPr lang="en-GB"/>
              <a:t> </a:t>
            </a:r>
            <a:r>
              <a:rPr lang="en-GB" err="1"/>
              <a:t>incididunt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labore</a:t>
            </a:r>
            <a:r>
              <a:rPr lang="en-GB"/>
              <a:t> et dolore magna </a:t>
            </a:r>
            <a:r>
              <a:rPr lang="en-GB" err="1"/>
              <a:t>aliqua</a:t>
            </a:r>
            <a:r>
              <a:rPr lang="en-GB"/>
              <a:t>. Ut </a:t>
            </a:r>
            <a:r>
              <a:rPr lang="en-GB" err="1"/>
              <a:t>enim</a:t>
            </a:r>
            <a:r>
              <a:rPr lang="en-GB"/>
              <a:t> ad minim </a:t>
            </a:r>
            <a:r>
              <a:rPr lang="en-GB" err="1"/>
              <a:t>veniam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nostrud</a:t>
            </a:r>
            <a:r>
              <a:rPr lang="en-GB"/>
              <a:t> exercitation </a:t>
            </a:r>
            <a:r>
              <a:rPr lang="en-GB" err="1"/>
              <a:t>ullamco</a:t>
            </a:r>
            <a:r>
              <a:rPr lang="en-GB"/>
              <a:t> </a:t>
            </a:r>
            <a:r>
              <a:rPr lang="en-GB" err="1"/>
              <a:t>laboris</a:t>
            </a:r>
            <a:r>
              <a:rPr lang="en-GB"/>
              <a:t> nisi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. Duis </a:t>
            </a:r>
            <a:r>
              <a:rPr lang="en-GB" err="1"/>
              <a:t>aute</a:t>
            </a:r>
            <a:r>
              <a:rPr lang="en-GB"/>
              <a:t> </a:t>
            </a:r>
            <a:r>
              <a:rPr lang="en-GB" err="1"/>
              <a:t>irure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aliquip</a:t>
            </a:r>
            <a:r>
              <a:rPr lang="en-GB"/>
              <a:t> ex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commodo</a:t>
            </a:r>
            <a:r>
              <a:rPr lang="en-GB"/>
              <a:t> consequat. Duis </a:t>
            </a:r>
            <a:r>
              <a:rPr lang="en-GB" err="1"/>
              <a:t>aute</a:t>
            </a:r>
            <a:r>
              <a:rPr lang="en-GB"/>
              <a:t> </a:t>
            </a:r>
            <a:r>
              <a:rPr lang="en-GB" err="1"/>
              <a:t>irure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 in </a:t>
            </a:r>
            <a:r>
              <a:rPr lang="en-GB" err="1"/>
              <a:t>reprehenderit</a:t>
            </a:r>
            <a:r>
              <a:rPr lang="en-GB"/>
              <a:t> in </a:t>
            </a:r>
            <a:r>
              <a:rPr lang="en-GB" err="1"/>
              <a:t>voluptate</a:t>
            </a:r>
            <a:r>
              <a:rPr lang="en-GB"/>
              <a:t> </a:t>
            </a:r>
            <a:r>
              <a:rPr lang="en-GB" err="1"/>
              <a:t>velit</a:t>
            </a:r>
            <a:r>
              <a:rPr lang="en-GB"/>
              <a:t> </a:t>
            </a:r>
            <a:r>
              <a:rPr lang="en-GB" err="1"/>
              <a:t>esse</a:t>
            </a:r>
            <a:r>
              <a:rPr lang="en-GB"/>
              <a:t> </a:t>
            </a:r>
            <a:r>
              <a:rPr lang="en-GB" err="1"/>
              <a:t>cillum</a:t>
            </a:r>
            <a:r>
              <a:rPr lang="en-GB"/>
              <a:t> dolore </a:t>
            </a:r>
            <a:r>
              <a:rPr lang="en-GB" err="1"/>
              <a:t>eu</a:t>
            </a:r>
            <a:r>
              <a:rPr lang="en-GB"/>
              <a:t> </a:t>
            </a:r>
            <a:r>
              <a:rPr lang="en-GB" err="1"/>
              <a:t>fugiat</a:t>
            </a:r>
            <a:r>
              <a:rPr lang="en-GB"/>
              <a:t> </a:t>
            </a:r>
            <a:r>
              <a:rPr lang="en-GB" err="1"/>
              <a:t>nulla</a:t>
            </a:r>
            <a:r>
              <a:rPr lang="en-GB"/>
              <a:t> </a:t>
            </a:r>
            <a:r>
              <a:rPr lang="en-GB" err="1"/>
              <a:t>pariatur</a:t>
            </a:r>
            <a:r>
              <a:rPr lang="en-GB"/>
              <a:t>. </a:t>
            </a:r>
            <a:r>
              <a:rPr lang="en-GB" err="1"/>
              <a:t>Excepteur</a:t>
            </a:r>
            <a:r>
              <a:rPr lang="en-GB"/>
              <a:t> </a:t>
            </a:r>
            <a:r>
              <a:rPr lang="en-GB" err="1"/>
              <a:t>sint</a:t>
            </a:r>
            <a:r>
              <a:rPr lang="en-GB"/>
              <a:t> </a:t>
            </a:r>
            <a:r>
              <a:rPr lang="en-GB" err="1"/>
              <a:t>occaecat</a:t>
            </a:r>
            <a:r>
              <a:rPr lang="en-GB"/>
              <a:t> </a:t>
            </a:r>
            <a:r>
              <a:rPr lang="en-GB" err="1"/>
              <a:t>cupidatat</a:t>
            </a:r>
            <a:r>
              <a:rPr lang="en-GB"/>
              <a:t> non </a:t>
            </a:r>
            <a:r>
              <a:rPr lang="en-GB" err="1"/>
              <a:t>proident</a:t>
            </a:r>
            <a:r>
              <a:rPr lang="en-GB"/>
              <a:t>, sunt in culpa qui </a:t>
            </a:r>
            <a:r>
              <a:rPr lang="en-GB" err="1"/>
              <a:t>officia</a:t>
            </a:r>
            <a:r>
              <a:rPr lang="en-GB"/>
              <a:t> </a:t>
            </a:r>
            <a:r>
              <a:rPr lang="en-GB" err="1"/>
              <a:t>deserunt</a:t>
            </a:r>
            <a:r>
              <a:rPr lang="en-GB"/>
              <a:t> </a:t>
            </a:r>
            <a:r>
              <a:rPr lang="en-GB" err="1"/>
              <a:t>mollit</a:t>
            </a:r>
            <a:r>
              <a:rPr lang="en-GB"/>
              <a:t> </a:t>
            </a:r>
            <a:r>
              <a:rPr lang="en-GB" err="1"/>
              <a:t>anim</a:t>
            </a:r>
            <a:r>
              <a:rPr lang="en-GB"/>
              <a:t> id </a:t>
            </a:r>
            <a:r>
              <a:rPr lang="en-GB" err="1"/>
              <a:t>est</a:t>
            </a:r>
            <a:r>
              <a:rPr lang="en-GB"/>
              <a:t> </a:t>
            </a:r>
            <a:r>
              <a:rPr lang="en-GB" err="1"/>
              <a:t>laborum</a:t>
            </a:r>
            <a:r>
              <a:rPr lang="en-GB"/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DFCC4E-7800-CD8E-7918-FDBF10EDE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10" y="0"/>
            <a:ext cx="12197909" cy="15512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75C6AF3-6B1E-0375-7D2A-5FD1C92321F7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A1FEAA9C-D9C5-C7E7-E834-0245869B2C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326028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AA7150EB-D92B-C450-9558-0D39CD35C8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833532"/>
            <a:ext cx="10766703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58BE8F5A-8A1A-5C53-72B2-42712E545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1756180"/>
            <a:ext cx="10179513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chemeClr val="tx1"/>
                </a:solidFill>
                <a:latin typeface="+mn-lt"/>
                <a:cs typeface="Poppins" panose="00000500000000000000" pitchFamily="2" charset="0"/>
              </a:defRPr>
            </a:lvl1pPr>
            <a:lvl2pPr marL="457200" indent="0">
              <a:buNone/>
              <a:defRPr sz="1500">
                <a:ln>
                  <a:noFill/>
                </a:ln>
                <a:solidFill>
                  <a:schemeClr val="tx1"/>
                </a:solidFill>
                <a:latin typeface="+mn-lt"/>
              </a:defRPr>
            </a:lvl2pPr>
            <a:lvl3pPr>
              <a:defRPr sz="1500">
                <a:ln>
                  <a:noFill/>
                </a:ln>
                <a:solidFill>
                  <a:schemeClr val="tx1"/>
                </a:solidFill>
              </a:defRPr>
            </a:lvl3pPr>
            <a:lvl4pPr>
              <a:defRPr sz="1500">
                <a:ln>
                  <a:noFill/>
                </a:ln>
                <a:solidFill>
                  <a:schemeClr val="tx1"/>
                </a:solidFill>
              </a:defRPr>
            </a:lvl4pPr>
            <a:lvl5pPr>
              <a:defRPr sz="1500">
                <a:ln>
                  <a:noFill/>
                </a:ln>
                <a:solidFill>
                  <a:schemeClr val="tx1"/>
                </a:solidFill>
              </a:defRPr>
            </a:lvl5pPr>
            <a:lvl6pPr>
              <a:defRPr sz="1500">
                <a:solidFill>
                  <a:schemeClr val="tx1"/>
                </a:solidFill>
              </a:defRPr>
            </a:lvl6pPr>
            <a:lvl7pPr>
              <a:defRPr sz="1500">
                <a:solidFill>
                  <a:schemeClr val="tx1"/>
                </a:solidFill>
              </a:defRPr>
            </a:lvl7pPr>
            <a:lvl8pPr>
              <a:defRPr sz="1500">
                <a:solidFill>
                  <a:schemeClr val="tx1"/>
                </a:solidFill>
              </a:defRPr>
            </a:lvl8pPr>
            <a:lvl9pPr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Body copy goes here.</a:t>
            </a:r>
          </a:p>
        </p:txBody>
      </p:sp>
    </p:spTree>
    <p:extLst>
      <p:ext uri="{BB962C8B-B14F-4D97-AF65-F5344CB8AC3E}">
        <p14:creationId xmlns:p14="http://schemas.microsoft.com/office/powerpoint/2010/main" val="3957223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Content - Tight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931521C-CAF9-B57E-A59F-40B74F594929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Rectangle: Single Corner Rounded 1">
            <a:extLst>
              <a:ext uri="{FF2B5EF4-FFF2-40B4-BE49-F238E27FC236}">
                <a16:creationId xmlns:a16="http://schemas.microsoft.com/office/drawing/2014/main" id="{E24568D3-44DC-E35D-6A09-5B5154DCE05F}"/>
              </a:ext>
            </a:extLst>
          </p:cNvPr>
          <p:cNvSpPr/>
          <p:nvPr userDrawn="1"/>
        </p:nvSpPr>
        <p:spPr>
          <a:xfrm flipV="1">
            <a:off x="-5910" y="0"/>
            <a:ext cx="12197910" cy="823189"/>
          </a:xfrm>
          <a:prstGeom prst="round1Rect">
            <a:avLst>
              <a:gd name="adj" fmla="val 50000"/>
            </a:avLst>
          </a:prstGeom>
          <a:solidFill>
            <a:srgbClr val="0606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E490143-9197-1E5C-A155-ABAF72B3B09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163013"/>
            <a:ext cx="10766703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61C6824-08DF-793D-EE9A-11375C227A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1105" y="1095780"/>
            <a:ext cx="10179513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chemeClr val="tx1"/>
                </a:solidFill>
                <a:latin typeface="+mn-lt"/>
                <a:cs typeface="Poppins" panose="00000500000000000000" pitchFamily="2" charset="0"/>
              </a:defRPr>
            </a:lvl1pPr>
            <a:lvl2pPr marL="457200" indent="0">
              <a:buNone/>
              <a:defRPr sz="1500">
                <a:ln>
                  <a:noFill/>
                </a:ln>
                <a:solidFill>
                  <a:schemeClr val="tx1"/>
                </a:solidFill>
                <a:latin typeface="+mn-lt"/>
              </a:defRPr>
            </a:lvl2pPr>
            <a:lvl3pPr>
              <a:defRPr sz="1500">
                <a:ln>
                  <a:noFill/>
                </a:ln>
                <a:solidFill>
                  <a:schemeClr val="tx1"/>
                </a:solidFill>
              </a:defRPr>
            </a:lvl3pPr>
            <a:lvl4pPr>
              <a:defRPr sz="1500">
                <a:ln>
                  <a:noFill/>
                </a:ln>
                <a:solidFill>
                  <a:schemeClr val="tx1"/>
                </a:solidFill>
              </a:defRPr>
            </a:lvl4pPr>
            <a:lvl5pPr>
              <a:defRPr sz="1500">
                <a:ln>
                  <a:noFill/>
                </a:ln>
                <a:solidFill>
                  <a:schemeClr val="tx1"/>
                </a:solidFill>
              </a:defRPr>
            </a:lvl5pPr>
            <a:lvl6pPr>
              <a:defRPr sz="1500">
                <a:solidFill>
                  <a:schemeClr val="tx1"/>
                </a:solidFill>
              </a:defRPr>
            </a:lvl6pPr>
            <a:lvl7pPr>
              <a:defRPr sz="1500">
                <a:solidFill>
                  <a:schemeClr val="tx1"/>
                </a:solidFill>
              </a:defRPr>
            </a:lvl7pPr>
            <a:lvl8pPr>
              <a:defRPr sz="1500">
                <a:solidFill>
                  <a:schemeClr val="tx1"/>
                </a:solidFill>
              </a:defRPr>
            </a:lvl8pPr>
            <a:lvl9pPr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Body copy goes here.</a:t>
            </a:r>
          </a:p>
        </p:txBody>
      </p:sp>
    </p:spTree>
    <p:extLst>
      <p:ext uri="{BB962C8B-B14F-4D97-AF65-F5344CB8AC3E}">
        <p14:creationId xmlns:p14="http://schemas.microsoft.com/office/powerpoint/2010/main" val="4107903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Whit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0606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US">
              <a:latin typeface="Poppins" panose="00000500000000000000" pitchFamily="2" charset="0"/>
            </a:endParaRP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81C071C-5A64-4146-A308-DE2C7FB11B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60542D6-22F5-6141-8C6F-6937620487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D9D407-A97D-E17E-DBFA-25ABF15C9A31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F331A0-8630-D550-918D-B67681D6E4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E1D5FB1-6523-35BC-D888-0047E26278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6A75198C-6ADB-FB44-7D03-6F5213AC31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C43D1CE-D536-7787-B56C-507BDEC316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958859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Blue Light Mod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4C01CCF-0DB7-F246-ABF2-EC18516A0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AE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US">
              <a:latin typeface="Poppins" panose="00000500000000000000" pitchFamily="2" charset="0"/>
            </a:endParaRP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441112C6-9F31-50D1-7D73-6298CB7F2E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C32AB5CB-C8A8-C7B0-84CC-CEA1640370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F44462-549C-8EC7-19AB-A506B51C3E6A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EB2C4ECE-5A58-924D-D8E6-C4AE68AD8C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DC83B33-527D-290B-B1B2-1DEADA31AE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65EE5AA7-CE9F-6795-3587-5FECAE58305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BDC46EF-DAEB-0903-12EF-94C369E351C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671195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Green Light Mod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647B443-B36F-0143-9A72-596E945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D1F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Poppins" panose="00000500000000000000" pitchFamily="2" charset="0"/>
            </a:endParaRP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F66FAE19-7B52-BB59-E57B-29D522C6BD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F77B454A-E504-0EE7-A8CA-E5D9EEC2F4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228A78-C513-C604-6CB6-28BAE7604C73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1EAD907-96B1-968B-D6C2-A05E0A48B0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A310DCE-936B-7A91-931F-F8940F242D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87A5F3DD-B4AB-BD17-596F-E74A62BFB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9EF2175-79D4-C751-5757-BD3B632DF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880475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Pink Light Mod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647B443-B36F-0143-9A72-596E945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FFE8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Poppins" panose="00000500000000000000" pitchFamily="2" charset="0"/>
            </a:endParaRP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02A26A26-C4B5-4D8E-73A4-981818756D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F8328C9E-9DA1-DF63-59C8-5F540DB4BB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1A6B9E-E779-E0D7-BC86-EA660E984003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46F34F4-9E99-01A0-2C06-1C0C5E7762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7341710-98F6-F41B-8C50-352203DF2B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A412ECB0-A0F7-C3C3-CD7E-53BD501749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E7BCFB4-52D8-AB3A-B496-979C9126C9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3382438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e Chart &amp; Copy - Yellow Light Mode">
    <p:bg>
      <p:bgPr>
        <a:blipFill dpi="0" rotWithShape="1">
          <a:blip r:embed="rId2" cstate="screen">
            <a:alphaModFix amt="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647B443-B36F-0143-9A72-596E945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DACC711-C51A-FB4F-8AD7-5F9DB35F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96000" y="0"/>
            <a:ext cx="6096000" cy="6858000"/>
          </a:xfrm>
          <a:prstGeom prst="round1Rect">
            <a:avLst>
              <a:gd name="adj" fmla="val 20797"/>
            </a:avLst>
          </a:prstGeom>
          <a:solidFill>
            <a:srgbClr val="FFFE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Poppins" panose="00000500000000000000" pitchFamily="2" charset="0"/>
            </a:endParaRP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AE055DE8-0C87-1B8E-B033-C6AACEF7E8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8"/>
            <a:ext cx="432580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A7B175B1-4990-DB78-B09A-5CABDC6E09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325807" cy="496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C357FA-846B-A0EC-644D-8C00E0D073E6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rgbClr val="060645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91828A5-E0F9-F12F-D6E9-03BB177B08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4912997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9CF92BA-CA8F-0DC8-7240-3FE5CDE331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4912997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pic>
        <p:nvPicPr>
          <p:cNvPr id="2" name="Picture 1" descr="The Open University Logo">
            <a:extLst>
              <a:ext uri="{FF2B5EF4-FFF2-40B4-BE49-F238E27FC236}">
                <a16:creationId xmlns:a16="http://schemas.microsoft.com/office/drawing/2014/main" id="{A1EF4921-C4EA-38D0-FDB1-827E4E6B7F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8D0769-700C-B45D-A282-AC13D3471A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01105" y="2668674"/>
            <a:ext cx="4325807" cy="304101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5"/>
              </a:buBlip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500">
                <a:ln>
                  <a:noFill/>
                </a:ln>
                <a:solidFill>
                  <a:srgbClr val="060645"/>
                </a:solidFill>
              </a:defRPr>
            </a:lvl2pPr>
            <a:lvl3pPr>
              <a:defRPr sz="1500">
                <a:ln>
                  <a:noFill/>
                </a:ln>
                <a:solidFill>
                  <a:srgbClr val="060645"/>
                </a:solidFill>
              </a:defRPr>
            </a:lvl3pPr>
            <a:lvl4pPr>
              <a:defRPr sz="1500">
                <a:ln>
                  <a:noFill/>
                </a:ln>
                <a:solidFill>
                  <a:srgbClr val="060645"/>
                </a:solidFill>
              </a:defRPr>
            </a:lvl4pPr>
            <a:lvl5pPr>
              <a:defRPr sz="1500">
                <a:ln>
                  <a:noFill/>
                </a:ln>
                <a:solidFill>
                  <a:srgbClr val="060645"/>
                </a:solidFill>
              </a:defRPr>
            </a:lvl5pPr>
            <a:lvl6pPr>
              <a:defRPr sz="1500">
                <a:solidFill>
                  <a:srgbClr val="060645"/>
                </a:solidFill>
              </a:defRPr>
            </a:lvl6pPr>
            <a:lvl7pPr>
              <a:defRPr sz="1500">
                <a:solidFill>
                  <a:srgbClr val="060645"/>
                </a:solidFill>
              </a:defRPr>
            </a:lvl7pPr>
            <a:lvl8pPr>
              <a:defRPr sz="1500">
                <a:solidFill>
                  <a:srgbClr val="060645"/>
                </a:solidFill>
              </a:defRPr>
            </a:lvl8pPr>
            <a:lvl9pPr>
              <a:defRPr sz="1500">
                <a:solidFill>
                  <a:srgbClr val="060645"/>
                </a:solidFill>
              </a:defRPr>
            </a:lvl9pPr>
          </a:lstStyle>
          <a:p>
            <a:pPr lvl="0"/>
            <a:r>
              <a:rPr lang="en-GB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18473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Media - Blue">
    <p:bg>
      <p:bgPr>
        <a:blipFill dpi="0" rotWithShape="1">
          <a:blip r:embed="rId2" cstate="screen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A20ABB2-4946-8543-8051-832C526BDE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5F2301F-306F-F745-8E98-23873CA633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560DF7B-AF74-3B4B-9618-C8D97385E9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8724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116DB742-7748-6B47-8825-E1F742F7A3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8724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D9318EE-FBC8-5864-3CD0-AE0098E538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10797426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E84F7B52-8D5A-AF1A-29EE-E205DB0920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10797426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D29F004-17E9-56AE-60BE-6AF7E9D45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1105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EA18CF2-7030-5F92-17DA-C816F4E6622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288724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A096BC-E124-A3C8-7101-B7F957B01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F19E9F-F344-6302-5340-E96D54FF2151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 descr="The Open University Logo">
            <a:extLst>
              <a:ext uri="{FF2B5EF4-FFF2-40B4-BE49-F238E27FC236}">
                <a16:creationId xmlns:a16="http://schemas.microsoft.com/office/drawing/2014/main" id="{38D216E0-7352-C52F-6A35-B80CBA1849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306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Media - Green">
    <p:bg>
      <p:bgPr>
        <a:blipFill dpi="0" rotWithShape="1">
          <a:blip r:embed="rId2" cstate="screen">
            <a:alphaModFix amt="6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2A4FC37-64F1-B22C-8E38-7A3C90DBFD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0ABC2298-01AB-ED2E-6E05-CA32FACF9E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8FAAEB2F-DEF2-71DD-AF98-C0A446D122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8724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8EA9D7F9-BC14-C206-DFF8-5ABCD5E6E7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8724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C2A8E84-605E-EB25-4A36-3D3984B92A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10797426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6C642D6-66F1-8A0A-CDDC-2EBC92AF862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10797426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A09EE3C-F0CF-8B96-88AA-6DE36F7A6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1105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391E2F5-B870-1650-36DA-566F186BE6B9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288724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3714E0-498A-B29B-94FB-DA93A6A96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E8BF09-B464-A1E1-02C2-01D09400BA77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 descr="The Open University Logo">
            <a:extLst>
              <a:ext uri="{FF2B5EF4-FFF2-40B4-BE49-F238E27FC236}">
                <a16:creationId xmlns:a16="http://schemas.microsoft.com/office/drawing/2014/main" id="{1EB04BC9-BBC1-9452-43AC-4FD759F04F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045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Media - Pink">
    <p:bg>
      <p:bgPr>
        <a:blipFill dpi="0" rotWithShape="1">
          <a:blip r:embed="rId2" cstate="screen">
            <a:alphaModFix amt="5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DA1F39E-370E-9BF5-101D-A0A5D784F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DFB8AF0D-6CCE-C411-DB47-6E723C8720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7B68DC7-43A5-C3AB-0F02-A24CE21AC0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8724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998BAA85-672C-2406-1402-92D7361EB7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8724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114C635-6BF1-6FFE-A4DB-8BB78F696D8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10797426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C530D6A-EBB8-CD26-B104-C0F70BBC94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10797426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E24F392-DCB7-9BFE-802F-2C3A475EA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1105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48C1F3A-E328-D7D8-0A81-F997F4F944DC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288724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5771C0-93BA-5ADF-64A4-2A43F86D5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BDBA90-2059-F1EB-DC4D-1F490EC5C85F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Picture 3" descr="The Open University Logo">
            <a:extLst>
              <a:ext uri="{FF2B5EF4-FFF2-40B4-BE49-F238E27FC236}">
                <a16:creationId xmlns:a16="http://schemas.microsoft.com/office/drawing/2014/main" id="{DBE218AA-1FFB-BE5D-8642-2B04DCCE99A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6383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&amp; Media - Yellow">
    <p:bg>
      <p:bgPr>
        <a:blipFill dpi="0" rotWithShape="1">
          <a:blip r:embed="rId2" cstate="screen">
            <a:alphaModFix amt="2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8EEEF07-1889-D507-89A8-BB2EE63EB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618" y="5846618"/>
            <a:ext cx="1011382" cy="1011382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8BEC0FC6-0311-3559-C180-50FE399D9C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1105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D1F924AA-0E70-3369-B99A-AAFFD470F4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1105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87F5EB3-C62D-D57D-1AAE-737B9D43A0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88724" y="1676669"/>
            <a:ext cx="4128571" cy="2761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1FD2D1B6-81BB-517B-130B-5D9202C4FA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88724" y="2093471"/>
            <a:ext cx="4922617" cy="474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5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Body copy goes here.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FA7EF7-2594-397E-B832-BCDBA1E05203}"/>
              </a:ext>
            </a:extLst>
          </p:cNvPr>
          <p:cNvSpPr txBox="1"/>
          <p:nvPr userDrawn="1"/>
        </p:nvSpPr>
        <p:spPr>
          <a:xfrm>
            <a:off x="11515725" y="6493625"/>
            <a:ext cx="63225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23858C3-E774-4B3F-8AA9-3979BAFA574F}" type="slidenum">
              <a:rPr lang="en-GB" sz="1500" smtClea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‹#›</a:t>
            </a:fld>
            <a:endParaRPr lang="en-GB" sz="15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2BD26A5-F2B2-8F17-EF04-893F385126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915" y="404664"/>
            <a:ext cx="10797426" cy="4971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None/>
              <a:defRPr sz="3000" b="1" i="0">
                <a:ln>
                  <a:noFill/>
                </a:ln>
                <a:solidFill>
                  <a:srgbClr val="060645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Page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A620FFB-407F-A512-2C9D-569EEBC1E88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915" y="912168"/>
            <a:ext cx="10797426" cy="28931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2000" b="0" i="0">
                <a:ln>
                  <a:noFill/>
                </a:ln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n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 header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F65C4A6-90EE-54F5-1CA2-BBB24F562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1105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01F7FFA-E94E-A280-B1B5-ACAC603AC4B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288724" y="2642305"/>
            <a:ext cx="4922617" cy="3072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defRPr sz="1500">
                <a:solidFill>
                  <a:srgbClr val="06064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 descr="The Open University Logo">
            <a:extLst>
              <a:ext uri="{FF2B5EF4-FFF2-40B4-BE49-F238E27FC236}">
                <a16:creationId xmlns:a16="http://schemas.microsoft.com/office/drawing/2014/main" id="{5E1AC07D-4E2F-CEA1-4D8E-FFA7745DD91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76" y="5829301"/>
            <a:ext cx="1709990" cy="5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54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956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75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919" r:id="rId2"/>
    <p:sldLayoutId id="2147483828" r:id="rId3"/>
    <p:sldLayoutId id="2147483829" r:id="rId4"/>
    <p:sldLayoutId id="2147483830" r:id="rId5"/>
    <p:sldLayoutId id="2147483831" r:id="rId6"/>
    <p:sldLayoutId id="2147483835" r:id="rId7"/>
    <p:sldLayoutId id="2147483836" r:id="rId8"/>
    <p:sldLayoutId id="2147483839" r:id="rId9"/>
    <p:sldLayoutId id="2147483935" r:id="rId10"/>
    <p:sldLayoutId id="2147483842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  <p:sldLayoutId id="2147483852" r:id="rId18"/>
    <p:sldLayoutId id="2147483853" r:id="rId19"/>
    <p:sldLayoutId id="2147483936" r:id="rId20"/>
    <p:sldLayoutId id="2147483937" r:id="rId21"/>
    <p:sldLayoutId id="2147483938" r:id="rId22"/>
    <p:sldLayoutId id="2147483939" r:id="rId23"/>
    <p:sldLayoutId id="2147483957" r:id="rId24"/>
    <p:sldLayoutId id="2147483958" r:id="rId25"/>
    <p:sldLayoutId id="2147483959" r:id="rId26"/>
    <p:sldLayoutId id="2147483960" r:id="rId27"/>
    <p:sldLayoutId id="2147483961" r:id="rId28"/>
    <p:sldLayoutId id="2147483962" r:id="rId29"/>
    <p:sldLayoutId id="2147483963" r:id="rId30"/>
    <p:sldLayoutId id="2147483964" r:id="rId31"/>
    <p:sldLayoutId id="2147483965" r:id="rId32"/>
    <p:sldLayoutId id="2147483966" r:id="rId33"/>
    <p:sldLayoutId id="2147483967" r:id="rId34"/>
    <p:sldLayoutId id="2147483968" r:id="rId35"/>
    <p:sldLayoutId id="2147483969" r:id="rId36"/>
    <p:sldLayoutId id="2147483970" r:id="rId37"/>
    <p:sldLayoutId id="2147483971" r:id="rId38"/>
    <p:sldLayoutId id="2147483972" r:id="rId39"/>
    <p:sldLayoutId id="2147483973" r:id="rId40"/>
    <p:sldLayoutId id="2147483974" r:id="rId41"/>
    <p:sldLayoutId id="2147483975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youtu.be/zbDCd8dfbPc?si=IFfv0mCVMaFl-Qh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3.xml"/><Relationship Id="rId1" Type="http://schemas.openxmlformats.org/officeDocument/2006/relationships/video" Target="https://www.youtube.com/embed/D4Me9CmnWWU?feature=oembed" TargetMode="Externa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carers.org/getting-a-break/getting-a-break-respite-for-carers" TargetMode="External"/><Relationship Id="rId7" Type="http://schemas.openxmlformats.org/officeDocument/2006/relationships/hyperlink" Target="https://www.carersuk.org/help-and-advice/your-health-and-wellbeing/taking-a-break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9.png"/><Relationship Id="rId5" Type="http://schemas.openxmlformats.org/officeDocument/2006/relationships/hyperlink" Target="https://carefreespace.org/" TargetMode="External"/><Relationship Id="rId10" Type="http://schemas.openxmlformats.org/officeDocument/2006/relationships/hyperlink" Target="https://www.nhs.uk/social-care-and-support/support-and-benefits-for-carers/carer-breaks-and-respite-care/" TargetMode="External"/><Relationship Id="rId4" Type="http://schemas.openxmlformats.org/officeDocument/2006/relationships/image" Target="../media/image28.png"/><Relationship Id="rId9" Type="http://schemas.openxmlformats.org/officeDocument/2006/relationships/hyperlink" Target="https://www.carersuk.org/media/y4xirshy/breaks-factsheet_2024-25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carers-allowance" TargetMode="External"/><Relationship Id="rId2" Type="http://schemas.openxmlformats.org/officeDocument/2006/relationships/hyperlink" Target="https://www.mygov.scot/carer-support-paym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idirect.gov.uk/articles/carers-allowanc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ersuk.org/help-and-advice/practical-support/carers-assessmen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22.png"/><Relationship Id="rId4" Type="http://schemas.openxmlformats.org/officeDocument/2006/relationships/hyperlink" Target="https://www.carersuk.org/scotland/help-and-advice/practical-support/adult-carer-support-plans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9651FA3-B4A1-4E98-9B71-4CF820877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466" y="753626"/>
            <a:ext cx="5334930" cy="3004145"/>
          </a:xfrm>
        </p:spPr>
        <p:txBody>
          <a:bodyPr>
            <a:normAutofit/>
          </a:bodyPr>
          <a:lstStyle/>
          <a:p>
            <a:r>
              <a:rPr lang="en-GB"/>
              <a:t>Support for Student Carers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03994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 descr="A colorful square with text&#10;&#10;AI-generated content may be incorrect.">
            <a:extLst>
              <a:ext uri="{FF2B5EF4-FFF2-40B4-BE49-F238E27FC236}">
                <a16:creationId xmlns:a16="http://schemas.microsoft.com/office/drawing/2014/main" id="{D767417E-1ED7-FDB2-8F79-FE1689230E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68"/>
          <a:stretch>
            <a:fillRect/>
          </a:stretch>
        </p:blipFill>
        <p:spPr>
          <a:xfrm>
            <a:off x="6595884" y="57974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67336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32259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382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90708-E487-D0F2-5892-22E09FFA62A6}"/>
              </a:ext>
            </a:extLst>
          </p:cNvPr>
          <p:cNvSpPr txBox="1"/>
          <p:nvPr/>
        </p:nvSpPr>
        <p:spPr>
          <a:xfrm>
            <a:off x="1016000" y="4460240"/>
            <a:ext cx="4155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Carolyn Johnstone</a:t>
            </a:r>
          </a:p>
          <a:p>
            <a:r>
              <a:rPr lang="en-GB"/>
              <a:t>Nichola Kentzer</a:t>
            </a:r>
          </a:p>
          <a:p>
            <a:r>
              <a:rPr lang="en-GB"/>
              <a:t>Rob Moore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0602E1-5898-3EAD-C54C-A70340E81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BFFB3E-EE0A-E249-5F58-D65C15C68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C2ECB2-296B-CB38-ACD2-558D6E501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E54914-3E6B-FDB3-749B-29BBB7A21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How are you doing?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30FA3A-6C84-0478-7D82-00395F4F8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9" t="16453" r="10470" b="4855"/>
          <a:stretch>
            <a:fillRect/>
          </a:stretch>
        </p:blipFill>
        <p:spPr>
          <a:xfrm>
            <a:off x="5135968" y="203966"/>
            <a:ext cx="6918500" cy="635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67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1A496C-3574-700D-E7B1-DFFF0166F1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What is a carer?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4D79A-3E69-A4C4-08AE-38EA55267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1105" y="1756180"/>
            <a:ext cx="10179513" cy="4553180"/>
          </a:xfrm>
        </p:spPr>
        <p:txBody>
          <a:bodyPr lIns="91440" tIns="45720" rIns="91440" bIns="45720" anchor="t">
            <a:noAutofit/>
          </a:bodyPr>
          <a:lstStyle/>
          <a:p>
            <a:pPr algn="ctr"/>
            <a:r>
              <a:rPr lang="en-GB" sz="2400"/>
              <a:t>Anyone who cares, unpaid, for a friend or family member due to illness, disability, a mental health problem or an addiction.</a:t>
            </a:r>
          </a:p>
          <a:p>
            <a:pPr algn="ctr"/>
            <a:endParaRPr lang="en-GB" sz="2400"/>
          </a:p>
          <a:p>
            <a:pPr algn="ctr"/>
            <a:r>
              <a:rPr lang="en-GB" sz="2400">
                <a:cs typeface="Poppins"/>
              </a:rPr>
              <a:t>5.8 million carers in the UK – State of Caring 2025</a:t>
            </a:r>
            <a:endParaRPr lang="en-GB" sz="2400"/>
          </a:p>
          <a:p>
            <a:pPr algn="ctr"/>
            <a:r>
              <a:rPr lang="en-GB" sz="2400" b="1">
                <a:cs typeface="Poppins"/>
              </a:rPr>
              <a:t>11.9 carers in UK – Carers week 2025</a:t>
            </a:r>
          </a:p>
          <a:p>
            <a:pPr algn="ctr"/>
            <a:r>
              <a:rPr lang="en-GB" sz="2400" b="1">
                <a:cs typeface="Poppins"/>
              </a:rPr>
              <a:t>@170,000 young carers</a:t>
            </a:r>
          </a:p>
          <a:p>
            <a:pPr algn="ctr"/>
            <a:endParaRPr lang="en-GB" sz="2400" b="1">
              <a:cs typeface="Poppins"/>
            </a:endParaRPr>
          </a:p>
          <a:p>
            <a:pPr algn="ctr"/>
            <a:r>
              <a:rPr lang="en-GB" sz="2400">
                <a:cs typeface="Poppins"/>
              </a:rPr>
              <a:t>12000 people become a carer every day</a:t>
            </a:r>
          </a:p>
          <a:p>
            <a:pPr algn="ctr"/>
            <a:r>
              <a:rPr lang="en-GB" sz="2400"/>
              <a:t>13% of Open University student population are known to be carers</a:t>
            </a:r>
          </a:p>
          <a:p>
            <a:pPr algn="ctr"/>
            <a:endParaRPr lang="en-GB" sz="2400"/>
          </a:p>
          <a:p>
            <a:pPr algn="ctr"/>
            <a:endParaRPr lang="en-GB" sz="2400">
              <a:cs typeface="Poppins"/>
            </a:endParaRPr>
          </a:p>
          <a:p>
            <a:pPr algn="ctr"/>
            <a:endParaRPr lang="en-GB" sz="2400"/>
          </a:p>
          <a:p>
            <a:pPr algn="ctr"/>
            <a:endParaRPr lang="en-GB" sz="2400"/>
          </a:p>
          <a:p>
            <a:pPr algn="ctr"/>
            <a:endParaRPr lang="en-GB"/>
          </a:p>
          <a:p>
            <a:endParaRPr lang="en-GB"/>
          </a:p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17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3C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902D1A-FF47-C47C-CEC8-D9912506A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702" y="643467"/>
            <a:ext cx="608859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3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4AA474-5A5E-EC4F-D249-D3FBC658C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F17102-615E-31A4-3040-26BFDFAD4EA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Carer Flag – what does this mean?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8BCA2F-C921-972F-13B3-7708EEC28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915" y="1799312"/>
            <a:ext cx="10179513" cy="4968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Makes Tutor aware of your carer status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Can make adjustments to support you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You can update this anytime</a:t>
            </a:r>
          </a:p>
          <a:p>
            <a:endParaRPr lang="en-GB" sz="2400"/>
          </a:p>
          <a:p>
            <a:r>
              <a:rPr lang="en-GB" sz="2400"/>
              <a:t>Tutor support includes: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TMA extensions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Study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Individual support session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Access to tutorial recordings and flexible learning options.</a:t>
            </a:r>
          </a:p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725DC9-62FF-8D6A-57B3-802EEB8B0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145" y="1553986"/>
            <a:ext cx="5182049" cy="34567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DF190E-524A-AB04-3E15-F8EE928A8F59}"/>
              </a:ext>
            </a:extLst>
          </p:cNvPr>
          <p:cNvSpPr txBox="1"/>
          <p:nvPr/>
        </p:nvSpPr>
        <p:spPr>
          <a:xfrm>
            <a:off x="8177842" y="5010718"/>
            <a:ext cx="270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hlinkClick r:id="rId4"/>
              </a:rPr>
              <a:t>Help Centre video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92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F00B13-96B4-2242-93EA-41EE312C3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DA1A40-222C-95EF-71B4-109AFBC5C3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Student carer policy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8FDEBF-125B-B758-D795-358436032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6099" y="1663814"/>
            <a:ext cx="10179513" cy="4968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1600"/>
          </a:p>
          <a:p>
            <a:r>
              <a:rPr lang="en-GB" sz="1600"/>
              <a:t>Guidance 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Special Circumstances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Deferrals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Study breaks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Reasonable adjustments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6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Exam adjustments available where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Financial support and fee credits may be available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Wellbeing and mental health support available.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Careers support tailored to carers.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Research students can access additional support through supervisors and the Graduate School</a:t>
            </a:r>
            <a:r>
              <a:rPr lang="en-GB" sz="2400"/>
              <a:t>. 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26F444-C5E5-B36A-2F32-FE8242D34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145" y="1553986"/>
            <a:ext cx="5182049" cy="34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30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784DB0-CE75-73A9-8E71-1B687DB36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6AF461-109F-EC82-04AF-82CCB67A435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Library Carer Support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2F416A-AD1D-68D5-A4A3-5CA847E4C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20" y="1576151"/>
            <a:ext cx="10364098" cy="45864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2EAD28-7638-F075-1ADF-4D2D1E224EBF}"/>
              </a:ext>
            </a:extLst>
          </p:cNvPr>
          <p:cNvSpPr txBox="1"/>
          <p:nvPr/>
        </p:nvSpPr>
        <p:spPr>
          <a:xfrm>
            <a:off x="1807846" y="6162640"/>
            <a:ext cx="8566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https://university.open.ac.uk/library/library-resources/carers-support</a:t>
            </a:r>
          </a:p>
        </p:txBody>
      </p:sp>
    </p:spTree>
    <p:extLst>
      <p:ext uri="{BB962C8B-B14F-4D97-AF65-F5344CB8AC3E}">
        <p14:creationId xmlns:p14="http://schemas.microsoft.com/office/powerpoint/2010/main" val="3612139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B21D97-9F60-AEDC-8449-1F46645A4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3A2758-7335-64E2-26C6-662C5C0F34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Open SU Carer Support Hub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652877-8A5E-996D-1CC7-27D525663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156" y="1756180"/>
            <a:ext cx="8258220" cy="39678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11F71A-AB95-EE7B-9DA7-3808991A7E10}"/>
              </a:ext>
            </a:extLst>
          </p:cNvPr>
          <p:cNvSpPr txBox="1"/>
          <p:nvPr/>
        </p:nvSpPr>
        <p:spPr>
          <a:xfrm>
            <a:off x="3247414" y="5885641"/>
            <a:ext cx="6101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https://www.oustudents.com/support-and-advice/carer-support/</a:t>
            </a:r>
          </a:p>
        </p:txBody>
      </p:sp>
    </p:spTree>
    <p:extLst>
      <p:ext uri="{BB962C8B-B14F-4D97-AF65-F5344CB8AC3E}">
        <p14:creationId xmlns:p14="http://schemas.microsoft.com/office/powerpoint/2010/main" val="461689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AE7782-8BA5-DFE0-12FC-D357248BE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565F96-F669-049D-E452-8FDC7CB5A0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Studying While Caring</a:t>
            </a:r>
          </a:p>
        </p:txBody>
      </p:sp>
      <p:pic>
        <p:nvPicPr>
          <p:cNvPr id="3" name="Online Media 3" title="5 Tips for Balancing Studying and Caring Responsibilities | OU Student Advice">
            <a:hlinkClick r:id="" action="ppaction://noaction"/>
            <a:extLst>
              <a:ext uri="{FF2B5EF4-FFF2-40B4-BE49-F238E27FC236}">
                <a16:creationId xmlns:a16="http://schemas.microsoft.com/office/drawing/2014/main" id="{0807FDBA-C461-B64F-3137-BA736BC31A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16566" y="1825625"/>
            <a:ext cx="8865219" cy="476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46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4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9655F1-211B-4C8F-EC90-8EDABD822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1702" y="643467"/>
            <a:ext cx="608859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49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B1273-EBA3-9E2A-676D-BF804F252D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6004" y="244553"/>
            <a:ext cx="5314144" cy="716492"/>
          </a:xfrm>
        </p:spPr>
        <p:txBody>
          <a:bodyPr/>
          <a:lstStyle/>
          <a:p>
            <a:r>
              <a:rPr lang="en-GB" sz="2400"/>
              <a:t>Taking a break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17B4D7-B99E-CBF0-1506-7164B305E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819" y="70982"/>
            <a:ext cx="5397172" cy="3729397"/>
          </a:xfrm>
          <a:prstGeom prst="rect">
            <a:avLst/>
          </a:prstGeom>
        </p:spPr>
      </p:pic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EF41FE49-7F60-9312-B436-C6A26096C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9087" y="5481873"/>
            <a:ext cx="1600282" cy="997001"/>
          </a:xfrm>
          <a:prstGeom prst="rect">
            <a:avLst/>
          </a:prstGeom>
        </p:spPr>
      </p:pic>
      <p:pic>
        <p:nvPicPr>
          <p:cNvPr id="8" name="Picture 7">
            <a:hlinkClick r:id="rId5"/>
            <a:extLst>
              <a:ext uri="{FF2B5EF4-FFF2-40B4-BE49-F238E27FC236}">
                <a16:creationId xmlns:a16="http://schemas.microsoft.com/office/drawing/2014/main" id="{7C722182-AD2A-5086-E1D8-FD66281561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8630" y="5618574"/>
            <a:ext cx="1492327" cy="533427"/>
          </a:xfrm>
          <a:prstGeom prst="rect">
            <a:avLst/>
          </a:prstGeom>
        </p:spPr>
      </p:pic>
      <p:pic>
        <p:nvPicPr>
          <p:cNvPr id="10" name="Picture 9">
            <a:hlinkClick r:id="rId7"/>
            <a:extLst>
              <a:ext uri="{FF2B5EF4-FFF2-40B4-BE49-F238E27FC236}">
                <a16:creationId xmlns:a16="http://schemas.microsoft.com/office/drawing/2014/main" id="{59A35284-0BAC-BFC8-2C88-0954158ACE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7117" y="5586653"/>
            <a:ext cx="2838596" cy="7874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2CBA3E-409B-B96A-F399-8665E9606E29}"/>
              </a:ext>
            </a:extLst>
          </p:cNvPr>
          <p:cNvSpPr txBox="1"/>
          <p:nvPr/>
        </p:nvSpPr>
        <p:spPr>
          <a:xfrm>
            <a:off x="577274" y="1373909"/>
            <a:ext cx="4929909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GB"/>
              <a:t>Caring for someone can be relentless and exhausting so breaks are vital for your own wellbeing and quality of life.</a:t>
            </a:r>
            <a:r>
              <a:rPr lang="en-US"/>
              <a:t>​</a:t>
            </a:r>
          </a:p>
          <a:p>
            <a:pPr rtl="0"/>
            <a:r>
              <a:rPr lang="en-GB"/>
              <a:t>​</a:t>
            </a:r>
          </a:p>
          <a:p>
            <a:pPr rtl="0"/>
            <a:r>
              <a:rPr lang="en-GB"/>
              <a:t>After a break, many people feel recharged and rejuvenated and with a more positive outlook, it is easier to cope with challenging circumstances. </a:t>
            </a:r>
            <a:r>
              <a:rPr lang="en-US"/>
              <a:t>​</a:t>
            </a:r>
          </a:p>
          <a:p>
            <a:pPr rtl="0"/>
            <a:r>
              <a:rPr lang="en-GB"/>
              <a:t>​</a:t>
            </a:r>
          </a:p>
          <a:p>
            <a:pPr rtl="0"/>
            <a:r>
              <a:rPr lang="en-GB"/>
              <a:t>The person, or those, you care for could also benefit from enjoying new experiences, a change of scene and routine, and meeting other people.​</a:t>
            </a:r>
          </a:p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F3ED03-F1F6-0DE3-07ED-624FB356BBA4}"/>
              </a:ext>
            </a:extLst>
          </p:cNvPr>
          <p:cNvSpPr txBox="1"/>
          <p:nvPr/>
        </p:nvSpPr>
        <p:spPr>
          <a:xfrm>
            <a:off x="6569602" y="4078279"/>
            <a:ext cx="5332562" cy="1125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Breaks from caring/carer breaks -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lt"/>
                <a:cs typeface="+mn-lt"/>
                <a:hlinkClick r:id="rId9"/>
              </a:rPr>
              <a:t>breaks-factsheet_2024-25.pdf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lt"/>
                <a:cs typeface="+mn-lt"/>
                <a:hlinkClick r:id="rId10"/>
              </a:rPr>
              <a:t>Carers' breaks and respite care - Social care and support guide - NHS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lt"/>
                <a:cs typeface="+mn-lt"/>
                <a:hlinkClick r:id="rId3"/>
              </a:rPr>
              <a:t>Carer Breaks &amp; Respite for Carers | Carers Trust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828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60B66-5DE0-C927-B156-667FA7BAA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DC5CC5-252C-2F0D-D34C-8DF757678AB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Are you getting the support you need?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8F89B7-472F-1593-F792-48E54CC83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915" y="1799312"/>
            <a:ext cx="10179513" cy="4968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Carer’s Assessment: Right to a free assessment to identify support needs.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Support from Social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Carer’s Allowance/Carer Support Payment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Unpaid leave for emergencies (UK-wide).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1 week of unpaid carer’s leave per year (UK, phased in since 2024).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Right to request flexible working arrangements.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Protection from Discrimination: Caring responsibilities are protected under the Equality Act 2010.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Young carers have rights to school support.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Adult carers may access free or subsidised training.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Local Support from Carer Centre/Organisations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Social Work Department</a:t>
            </a:r>
          </a:p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472B68-00A5-D0FB-68C0-2BDAA12A5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528" y="4266692"/>
            <a:ext cx="3594373" cy="239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59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FFF07D3-BE30-96B1-954F-220E6A7EF1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920782"/>
              </p:ext>
            </p:extLst>
          </p:nvPr>
        </p:nvGraphicFramePr>
        <p:xfrm>
          <a:off x="643467" y="985070"/>
          <a:ext cx="10894390" cy="555573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3388178">
                  <a:extLst>
                    <a:ext uri="{9D8B030D-6E8A-4147-A177-3AD203B41FA5}">
                      <a16:colId xmlns:a16="http://schemas.microsoft.com/office/drawing/2014/main" val="3388054548"/>
                    </a:ext>
                  </a:extLst>
                </a:gridCol>
                <a:gridCol w="3993261">
                  <a:extLst>
                    <a:ext uri="{9D8B030D-6E8A-4147-A177-3AD203B41FA5}">
                      <a16:colId xmlns:a16="http://schemas.microsoft.com/office/drawing/2014/main" val="1233511038"/>
                    </a:ext>
                  </a:extLst>
                </a:gridCol>
                <a:gridCol w="3512951">
                  <a:extLst>
                    <a:ext uri="{9D8B030D-6E8A-4147-A177-3AD203B41FA5}">
                      <a16:colId xmlns:a16="http://schemas.microsoft.com/office/drawing/2014/main" val="2989928605"/>
                    </a:ext>
                  </a:extLst>
                </a:gridCol>
              </a:tblGrid>
              <a:tr h="1428750">
                <a:tc>
                  <a:txBody>
                    <a:bodyPr/>
                    <a:lstStyle/>
                    <a:p>
                      <a:r>
                        <a:rPr lang="en-US" sz="1900">
                          <a:effectLst/>
                        </a:rPr>
                        <a:t>Scotland</a:t>
                      </a:r>
                    </a:p>
                    <a:p>
                      <a:endParaRPr lang="en-US" sz="1900">
                        <a:effectLst/>
                      </a:endParaRPr>
                    </a:p>
                    <a:p>
                      <a:r>
                        <a:rPr lang="en-US" sz="1900" b="1">
                          <a:effectLst/>
                          <a:hlinkClick r:id="rId2"/>
                        </a:rPr>
                        <a:t>Carer Support Payment - mygov.scot</a:t>
                      </a:r>
                      <a:endParaRPr lang="en-US" sz="1900">
                        <a:effectLst/>
                      </a:endParaRPr>
                    </a:p>
                    <a:p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effectLst/>
                        </a:rPr>
                        <a:t>England and Wales</a:t>
                      </a:r>
                    </a:p>
                    <a:p>
                      <a:endParaRPr lang="en-US" sz="1900">
                        <a:effectLst/>
                      </a:endParaRPr>
                    </a:p>
                    <a:p>
                      <a:r>
                        <a:rPr lang="en-US" sz="1900" b="1">
                          <a:effectLst/>
                          <a:hlinkClick r:id="rId3"/>
                        </a:rPr>
                        <a:t>Carer's Allowance: How it works - GOV.UK</a:t>
                      </a:r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effectLst/>
                        </a:rPr>
                        <a:t>NI</a:t>
                      </a:r>
                    </a:p>
                    <a:p>
                      <a:endParaRPr lang="en-US" sz="1900">
                        <a:effectLst/>
                      </a:endParaRPr>
                    </a:p>
                    <a:p>
                      <a:r>
                        <a:rPr lang="en-US" sz="1900" b="1">
                          <a:effectLst/>
                          <a:hlinkClick r:id="rId4"/>
                        </a:rPr>
                        <a:t>Carer's Allowance | nidirect</a:t>
                      </a:r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extLst>
                  <a:ext uri="{0D108BD9-81ED-4DB2-BD59-A6C34878D82A}">
                    <a16:rowId xmlns:a16="http://schemas.microsoft.com/office/drawing/2014/main" val="898533524"/>
                  </a:ext>
                </a:extLst>
              </a:tr>
              <a:tr h="541109">
                <a:tc>
                  <a:txBody>
                    <a:bodyPr/>
                    <a:lstStyle/>
                    <a:p>
                      <a:r>
                        <a:rPr lang="en-US" sz="1900" b="0">
                          <a:solidFill>
                            <a:srgbClr val="000000"/>
                          </a:solidFill>
                          <a:effectLst/>
                        </a:rPr>
                        <a:t>Carer Support Payment</a:t>
                      </a:r>
                    </a:p>
                    <a:p>
                      <a:pPr lvl="0">
                        <a:buNone/>
                      </a:pPr>
                      <a:r>
                        <a:rPr lang="en-US" sz="1900" b="0">
                          <a:solidFill>
                            <a:srgbClr val="000000"/>
                          </a:solidFill>
                          <a:effectLst/>
                        </a:rPr>
                        <a:t>Bi-annual Carer Supplement </a:t>
                      </a: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</a:rPr>
                        <a:t>Carer Allowance</a:t>
                      </a:r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</a:rPr>
                        <a:t>Carer Allowance</a:t>
                      </a:r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extLst>
                  <a:ext uri="{0D108BD9-81ED-4DB2-BD59-A6C34878D82A}">
                    <a16:rowId xmlns:a16="http://schemas.microsoft.com/office/drawing/2014/main" val="3933561503"/>
                  </a:ext>
                </a:extLst>
              </a:tr>
              <a:tr h="283438">
                <a:tc>
                  <a:txBody>
                    <a:bodyPr/>
                    <a:lstStyle/>
                    <a:p>
                      <a:r>
                        <a:rPr lang="en-US" sz="1900" b="0">
                          <a:effectLst/>
                        </a:rPr>
                        <a:t>35 hours per week or more</a:t>
                      </a: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effectLst/>
                        </a:rPr>
                        <a:t>35 hours per week or more</a:t>
                      </a: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effectLst/>
                        </a:rPr>
                        <a:t>35 hours per week or more</a:t>
                      </a:r>
                    </a:p>
                  </a:txBody>
                  <a:tcPr marL="70619" marR="70619" marT="0" marB="0"/>
                </a:tc>
                <a:extLst>
                  <a:ext uri="{0D108BD9-81ED-4DB2-BD59-A6C34878D82A}">
                    <a16:rowId xmlns:a16="http://schemas.microsoft.com/office/drawing/2014/main" val="2913556991"/>
                  </a:ext>
                </a:extLst>
              </a:tr>
              <a:tr h="476692">
                <a:tc>
                  <a:txBody>
                    <a:bodyPr/>
                    <a:lstStyle/>
                    <a:p>
                      <a:r>
                        <a:rPr lang="en-US" sz="1900" b="0">
                          <a:solidFill>
                            <a:srgbClr val="000000"/>
                          </a:solidFill>
                          <a:effectLst/>
                        </a:rPr>
                        <a:t>Earn less than £204 week</a:t>
                      </a:r>
                      <a:endParaRPr lang="en-US" sz="1900" b="0">
                        <a:effectLst/>
                      </a:endParaRP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</a:rPr>
                        <a:t>Earn less than £204 week</a:t>
                      </a:r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</a:rPr>
                        <a:t>Earn less than £204 week</a:t>
                      </a:r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extLst>
                  <a:ext uri="{0D108BD9-81ED-4DB2-BD59-A6C34878D82A}">
                    <a16:rowId xmlns:a16="http://schemas.microsoft.com/office/drawing/2014/main" val="2208068855"/>
                  </a:ext>
                </a:extLst>
              </a:tr>
              <a:tr h="1893882">
                <a:tc>
                  <a:txBody>
                    <a:bodyPr/>
                    <a:lstStyle/>
                    <a:p>
                      <a:r>
                        <a:rPr lang="en-US" sz="1900" b="0">
                          <a:effectLst/>
                        </a:rPr>
                        <a:t>Part time: 21 hours a week in class or doing coursework. </a:t>
                      </a:r>
                    </a:p>
                    <a:p>
                      <a:pPr lvl="0">
                        <a:buNone/>
                      </a:pPr>
                      <a:endParaRPr lang="en-US" sz="1900" b="0"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900" b="0">
                          <a:effectLst/>
                        </a:rPr>
                        <a:t>Full time</a:t>
                      </a:r>
                    </a:p>
                    <a:p>
                      <a:r>
                        <a:rPr lang="en-US" sz="1900" b="0">
                          <a:effectLst/>
                        </a:rPr>
                        <a:t>16-19 – at college/ university</a:t>
                      </a:r>
                    </a:p>
                    <a:p>
                      <a:r>
                        <a:rPr lang="en-US" sz="1900" b="0">
                          <a:effectLst/>
                        </a:rPr>
                        <a:t>Aged 20 or older: any course.</a:t>
                      </a: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effectLst/>
                        </a:rPr>
                        <a:t>Studying less than 21 hours per week</a:t>
                      </a: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effectLst/>
                        </a:rPr>
                        <a:t>Studying less than 21 hours per week</a:t>
                      </a:r>
                    </a:p>
                  </a:txBody>
                  <a:tcPr marL="70619" marR="70619" marT="0" marB="0"/>
                </a:tc>
                <a:extLst>
                  <a:ext uri="{0D108BD9-81ED-4DB2-BD59-A6C34878D82A}">
                    <a16:rowId xmlns:a16="http://schemas.microsoft.com/office/drawing/2014/main" val="2741474585"/>
                  </a:ext>
                </a:extLst>
              </a:tr>
              <a:tr h="541109">
                <a:tc>
                  <a:txBody>
                    <a:bodyPr/>
                    <a:lstStyle/>
                    <a:p>
                      <a:r>
                        <a:rPr lang="en-US" sz="1900" b="0">
                          <a:solidFill>
                            <a:srgbClr val="000000"/>
                          </a:solidFill>
                          <a:effectLst/>
                        </a:rPr>
                        <a:t>£86.45 per week</a:t>
                      </a:r>
                      <a:endParaRPr lang="en-US" sz="1200" b="0" i="0" u="none" strike="noStrike" noProof="0">
                        <a:solidFill>
                          <a:srgbClr val="4A4A4A"/>
                        </a:solidFill>
                        <a:effectLst/>
                        <a:latin typeface="Aptos"/>
                      </a:endParaRPr>
                    </a:p>
                    <a:p>
                      <a:pPr lvl="0">
                        <a:buNone/>
                      </a:pPr>
                      <a:r>
                        <a:rPr lang="en-US" sz="1900" b="0">
                          <a:solidFill>
                            <a:srgbClr val="000000"/>
                          </a:solidFill>
                          <a:effectLst/>
                        </a:rPr>
                        <a:t>Scottish Carer Supplement (£11.70 per week)</a:t>
                      </a:r>
                      <a:endParaRPr lang="en-US"/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</a:rPr>
                        <a:t>£86.45 per week</a:t>
                      </a:r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tc>
                  <a:txBody>
                    <a:bodyPr/>
                    <a:lstStyle/>
                    <a:p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</a:rPr>
                        <a:t>£86.45 per week</a:t>
                      </a:r>
                      <a:endParaRPr lang="en-US" sz="1900">
                        <a:effectLst/>
                      </a:endParaRPr>
                    </a:p>
                  </a:txBody>
                  <a:tcPr marL="70619" marR="70619" marT="0" marB="0"/>
                </a:tc>
                <a:extLst>
                  <a:ext uri="{0D108BD9-81ED-4DB2-BD59-A6C34878D82A}">
                    <a16:rowId xmlns:a16="http://schemas.microsoft.com/office/drawing/2014/main" val="97438941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0E6DE3B-18F2-6953-D43A-6BA4354BDB8A}"/>
              </a:ext>
            </a:extLst>
          </p:cNvPr>
          <p:cNvSpPr txBox="1"/>
          <p:nvPr/>
        </p:nvSpPr>
        <p:spPr>
          <a:xfrm>
            <a:off x="3517619" y="6543221"/>
            <a:ext cx="73558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OU 60 Credit module – 18 hours per week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A4753-7B34-0091-43B5-DBD427FF5777}"/>
              </a:ext>
            </a:extLst>
          </p:cNvPr>
          <p:cNvSpPr txBox="1"/>
          <p:nvPr/>
        </p:nvSpPr>
        <p:spPr>
          <a:xfrm>
            <a:off x="1667998" y="340908"/>
            <a:ext cx="842428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/>
              <a:t>Carer Allowance/Carer Support Payment</a:t>
            </a:r>
          </a:p>
        </p:txBody>
      </p:sp>
    </p:spTree>
    <p:extLst>
      <p:ext uri="{BB962C8B-B14F-4D97-AF65-F5344CB8AC3E}">
        <p14:creationId xmlns:p14="http://schemas.microsoft.com/office/powerpoint/2010/main" val="1437727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FD9647-A9BB-3890-A53D-16D1BAB8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5A362B-5CC2-AAD8-B321-BD40960358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Are you getting the support you need?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89CF4B-5D3A-6781-A4C4-B457C7E2C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915" y="1799312"/>
            <a:ext cx="10179513" cy="4968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>
                <a:hlinkClick r:id="rId3"/>
              </a:rPr>
              <a:t>Carer’s Assessment</a:t>
            </a:r>
            <a:r>
              <a:rPr lang="en-GB" sz="1600"/>
              <a:t>: Right to a free assessment to identify support needs (adult </a:t>
            </a:r>
            <a:r>
              <a:rPr lang="en-GB" sz="1600">
                <a:hlinkClick r:id="rId4"/>
              </a:rPr>
              <a:t>support plan Scotland</a:t>
            </a:r>
            <a:r>
              <a:rPr lang="en-GB" sz="160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Support from Social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Carer’s Allowance/Carer Support Payment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Unpaid leave for emergencies (UK-wide).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1 week of unpaid carer’s leave per year (UK, phased in since 2024).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Right to request flexible working arrangements.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Protection from Discrimination: Caring responsibilities are protected under the Equality Act 2010.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Young carers have rights to school support.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Adult carers may access free or subsidised training.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Local Support from Carer Centre/Organisations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/>
              <a:t>Social Work Department</a:t>
            </a:r>
          </a:p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BC75E9-37F2-1D9C-D07D-ECEFB25635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528" y="4266692"/>
            <a:ext cx="3594373" cy="239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29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439200-B689-2D41-35CF-70B2A8286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C5839-9062-CC65-8507-E79C772A5A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sz="3600"/>
              <a:t>Regular carer community support sessions throughout the year....​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0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FF2439B-1394-519A-199D-5E72EF79AA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178702"/>
              </p:ext>
            </p:extLst>
          </p:nvPr>
        </p:nvGraphicFramePr>
        <p:xfrm>
          <a:off x="331833" y="233138"/>
          <a:ext cx="11528333" cy="639172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35412">
                  <a:extLst>
                    <a:ext uri="{9D8B030D-6E8A-4147-A177-3AD203B41FA5}">
                      <a16:colId xmlns:a16="http://schemas.microsoft.com/office/drawing/2014/main" val="1409259196"/>
                    </a:ext>
                  </a:extLst>
                </a:gridCol>
                <a:gridCol w="1037064">
                  <a:extLst>
                    <a:ext uri="{9D8B030D-6E8A-4147-A177-3AD203B41FA5}">
                      <a16:colId xmlns:a16="http://schemas.microsoft.com/office/drawing/2014/main" val="1311495728"/>
                    </a:ext>
                  </a:extLst>
                </a:gridCol>
                <a:gridCol w="1538868">
                  <a:extLst>
                    <a:ext uri="{9D8B030D-6E8A-4147-A177-3AD203B41FA5}">
                      <a16:colId xmlns:a16="http://schemas.microsoft.com/office/drawing/2014/main" val="1470481025"/>
                    </a:ext>
                  </a:extLst>
                </a:gridCol>
                <a:gridCol w="5716989">
                  <a:extLst>
                    <a:ext uri="{9D8B030D-6E8A-4147-A177-3AD203B41FA5}">
                      <a16:colId xmlns:a16="http://schemas.microsoft.com/office/drawing/2014/main" val="4072964495"/>
                    </a:ext>
                  </a:extLst>
                </a:gridCol>
              </a:tblGrid>
              <a:tr h="266864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Date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3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Time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903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35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Duration (mins)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F9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Title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F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377243"/>
                  </a:ext>
                </a:extLst>
              </a:tr>
              <a:tr h="664337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Tuesday 29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September 2026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4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F9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F8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60F9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F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F9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 Start as you mean to go on (Welcome week) Teams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E0F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13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FA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571055"/>
                  </a:ext>
                </a:extLst>
              </a:tr>
              <a:tr h="535820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Wednesday 29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October 2026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 Halloween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653428"/>
                  </a:ext>
                </a:extLst>
              </a:tr>
              <a:tr h="535820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Tuesday 17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November 2026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 Carers Rights Day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831642"/>
                  </a:ext>
                </a:extLst>
              </a:tr>
              <a:tr h="681953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Wednesday  16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December 2026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 Festive Fun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528890"/>
                  </a:ext>
                </a:extLst>
              </a:tr>
              <a:tr h="535820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Tuesday 12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January 2027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 January Boost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086514"/>
                  </a:ext>
                </a:extLst>
              </a:tr>
              <a:tr h="535820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Wednesday 10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February 2027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 A Valentine for Carers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93809"/>
                  </a:ext>
                </a:extLst>
              </a:tr>
              <a:tr h="681953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Wednesday 10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March 2027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 Optimising Study Success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087807"/>
                  </a:ext>
                </a:extLst>
              </a:tr>
              <a:tr h="340976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Tuesday 13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April 2027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675966"/>
                  </a:ext>
                </a:extLst>
              </a:tr>
              <a:tr h="340976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Tuesday 18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May 2027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388562"/>
                  </a:ext>
                </a:extLst>
              </a:tr>
              <a:tr h="535820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Wednesday 9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June 2027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11am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ctr">
                    <a:lnL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Support and Wellbeing for Student Carers: Celebrating Carers Week 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6675" marR="66675" anchor="b">
                    <a:lnL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37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1C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645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108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lide Options">
  <a:themeElements>
    <a:clrScheme name="Custom 1">
      <a:dk1>
        <a:srgbClr val="060645"/>
      </a:dk1>
      <a:lt1>
        <a:srgbClr val="FFFFFF"/>
      </a:lt1>
      <a:dk2>
        <a:srgbClr val="060645"/>
      </a:dk2>
      <a:lt2>
        <a:srgbClr val="FEFFFF"/>
      </a:lt2>
      <a:accent1>
        <a:srgbClr val="1C46C0"/>
      </a:accent1>
      <a:accent2>
        <a:srgbClr val="66EEFA"/>
      </a:accent2>
      <a:accent3>
        <a:srgbClr val="FF8A77"/>
      </a:accent3>
      <a:accent4>
        <a:srgbClr val="7DFFD3"/>
      </a:accent4>
      <a:accent5>
        <a:srgbClr val="FFB3FF"/>
      </a:accent5>
      <a:accent6>
        <a:srgbClr val="FFF388"/>
      </a:accent6>
      <a:hlink>
        <a:srgbClr val="1C46C0"/>
      </a:hlink>
      <a:folHlink>
        <a:srgbClr val="FF8A77"/>
      </a:folHlink>
    </a:clrScheme>
    <a:fontScheme name="Custom 2">
      <a:majorFont>
        <a:latin typeface="Poppins SemiBold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U_Powerpoint Template_England_Accessable.potx" id="{2A2DC71C-83A7-4503-A10A-9A2277307DA4}" vid="{BF0D45D2-C1FF-4D88-9D45-1B3B67EB2D7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16</Slides>
  <Notes>9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Slide Options</vt:lpstr>
      <vt:lpstr>Support for Student Carers</vt:lpstr>
      <vt:lpstr>How are you doing?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2</cp:revision>
  <dcterms:created xsi:type="dcterms:W3CDTF">2013-07-15T20:26:40Z</dcterms:created>
  <dcterms:modified xsi:type="dcterms:W3CDTF">2026-09-29T12:44:57Z</dcterms:modified>
</cp:coreProperties>
</file>